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s/slide47.xml" ContentType="application/vnd.openxmlformats-officedocument.presentationml.slide+xml"/>
  <Override PartName="/ppt/slides/slide56.xml" ContentType="application/vnd.openxmlformats-officedocument.presentationml.slide+xml"/>
  <Override PartName="/ppt/slides/slide58.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s/slide45.xml" ContentType="application/vnd.openxmlformats-officedocument.presentationml.slide+xml"/>
  <Override PartName="/ppt/slides/slide54.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slides/slide5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49.xml" ContentType="application/vnd.openxmlformats-officedocument.presentationml.slide+xml"/>
  <Override PartName="/ppt/slides/slide59.xml" ContentType="application/vnd.openxmlformats-officedocument.presentationml.slide+xml"/>
  <Override PartName="/ppt/handoutMasters/handoutMaster1.xml" ContentType="application/vnd.openxmlformats-officedocument.presentationml.handoutMaster+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Override PartName="/ppt/slideLayouts/slideLayout3.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0.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handoutMasterIdLst>
    <p:handoutMasterId r:id="rId64"/>
  </p:handoutMasterIdLst>
  <p:sldIdLst>
    <p:sldId id="315" r:id="rId2"/>
    <p:sldId id="316" r:id="rId3"/>
    <p:sldId id="314" r:id="rId4"/>
    <p:sldId id="271" r:id="rId5"/>
    <p:sldId id="257" r:id="rId6"/>
    <p:sldId id="258" r:id="rId7"/>
    <p:sldId id="259" r:id="rId8"/>
    <p:sldId id="260" r:id="rId9"/>
    <p:sldId id="261" r:id="rId10"/>
    <p:sldId id="262" r:id="rId11"/>
    <p:sldId id="263" r:id="rId12"/>
    <p:sldId id="264" r:id="rId13"/>
    <p:sldId id="265" r:id="rId14"/>
    <p:sldId id="320" r:id="rId15"/>
    <p:sldId id="266" r:id="rId16"/>
    <p:sldId id="267" r:id="rId17"/>
    <p:sldId id="319" r:id="rId18"/>
    <p:sldId id="268" r:id="rId19"/>
    <p:sldId id="273" r:id="rId20"/>
    <p:sldId id="274" r:id="rId21"/>
    <p:sldId id="275" r:id="rId22"/>
    <p:sldId id="276" r:id="rId23"/>
    <p:sldId id="277" r:id="rId24"/>
    <p:sldId id="278" r:id="rId25"/>
    <p:sldId id="279" r:id="rId26"/>
    <p:sldId id="280" r:id="rId27"/>
    <p:sldId id="318" r:id="rId28"/>
    <p:sldId id="281" r:id="rId29"/>
    <p:sldId id="282" r:id="rId30"/>
    <p:sldId id="284" r:id="rId31"/>
    <p:sldId id="285" r:id="rId32"/>
    <p:sldId id="286" r:id="rId33"/>
    <p:sldId id="287" r:id="rId34"/>
    <p:sldId id="288" r:id="rId35"/>
    <p:sldId id="289" r:id="rId36"/>
    <p:sldId id="269" r:id="rId37"/>
    <p:sldId id="270"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3" r:id="rId51"/>
    <p:sldId id="302" r:id="rId52"/>
    <p:sldId id="304" r:id="rId53"/>
    <p:sldId id="306" r:id="rId54"/>
    <p:sldId id="307" r:id="rId55"/>
    <p:sldId id="308" r:id="rId56"/>
    <p:sldId id="309" r:id="rId57"/>
    <p:sldId id="310" r:id="rId58"/>
    <p:sldId id="312" r:id="rId59"/>
    <p:sldId id="311" r:id="rId60"/>
    <p:sldId id="313" r:id="rId61"/>
    <p:sldId id="305" r:id="rId62"/>
    <p:sldId id="317" r:id="rId63"/>
  </p:sldIdLst>
  <p:sldSz cx="9144000" cy="6858000" type="screen4x3"/>
  <p:notesSz cx="7315200" cy="96012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 xmlns:p14="http://schemas.microsoft.com/office/powerpoint/2010/main" val="0"/>
    </p:ext>
    <p:ext uri="{D31A062A-798A-4329-ABDD-BBA856620510}">
      <p14:defaultImageDpi xmlns=""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Estilo com Tema 1 - Ênfase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D5ABB26-0587-4C30-8999-92F81FD0307C}" styleName="Nenhum Estilo, Nenhuma Grade">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varScale="1">
        <p:scale>
          <a:sx n="69" d="100"/>
          <a:sy n="69" d="100"/>
        </p:scale>
        <p:origin x="-1416" y="-108"/>
      </p:cViewPr>
      <p:guideLst>
        <p:guide orient="horz" pos="2160"/>
        <p:guide pos="2880"/>
      </p:guideLst>
    </p:cSldViewPr>
  </p:slideViewPr>
  <p:notesTextViewPr>
    <p:cViewPr>
      <p:scale>
        <a:sx n="100" d="100"/>
        <a:sy n="100" d="100"/>
      </p:scale>
      <p:origin x="0" y="0"/>
    </p:cViewPr>
  </p:notesTextViewPr>
  <p:notesViewPr>
    <p:cSldViewPr snapToGrid="0" snapToObjects="1">
      <p:cViewPr varScale="1">
        <p:scale>
          <a:sx n="52" d="100"/>
          <a:sy n="52" d="100"/>
        </p:scale>
        <p:origin x="-1866" y="-108"/>
      </p:cViewPr>
      <p:guideLst>
        <p:guide orient="horz" pos="3024"/>
        <p:guide pos="2304"/>
      </p:guideLst>
    </p:cSldViewPr>
  </p:notes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lvl1pPr>
          </a:lstStyle>
          <a:p>
            <a:endParaRPr lang="pt-BR"/>
          </a:p>
        </p:txBody>
      </p:sp>
      <p:sp>
        <p:nvSpPr>
          <p:cNvPr id="3" name="Espaço Reservado para Data 2"/>
          <p:cNvSpPr>
            <a:spLocks noGrp="1"/>
          </p:cNvSpPr>
          <p:nvPr>
            <p:ph type="dt" sz="quarter" idx="1"/>
          </p:nvPr>
        </p:nvSpPr>
        <p:spPr>
          <a:xfrm>
            <a:off x="4143587" y="0"/>
            <a:ext cx="3169920" cy="480060"/>
          </a:xfrm>
          <a:prstGeom prst="rect">
            <a:avLst/>
          </a:prstGeom>
        </p:spPr>
        <p:txBody>
          <a:bodyPr vert="horz" lIns="96661" tIns="48331" rIns="96661" bIns="48331" rtlCol="0"/>
          <a:lstStyle>
            <a:lvl1pPr algn="r">
              <a:defRPr sz="1300"/>
            </a:lvl1pPr>
          </a:lstStyle>
          <a:p>
            <a:fld id="{79F58308-7141-4152-8EFD-DA91D7F67182}" type="datetimeFigureOut">
              <a:rPr lang="pt-BR" smtClean="0"/>
              <a:pPr/>
              <a:t>21/10/2013</a:t>
            </a:fld>
            <a:endParaRPr lang="pt-BR"/>
          </a:p>
        </p:txBody>
      </p:sp>
      <p:sp>
        <p:nvSpPr>
          <p:cNvPr id="4" name="Espaço Reservado para Rodapé 3"/>
          <p:cNvSpPr>
            <a:spLocks noGrp="1"/>
          </p:cNvSpPr>
          <p:nvPr>
            <p:ph type="ftr" sz="quarter" idx="2"/>
          </p:nvPr>
        </p:nvSpPr>
        <p:spPr>
          <a:xfrm>
            <a:off x="0" y="9119474"/>
            <a:ext cx="3169920" cy="480060"/>
          </a:xfrm>
          <a:prstGeom prst="rect">
            <a:avLst/>
          </a:prstGeom>
        </p:spPr>
        <p:txBody>
          <a:bodyPr vert="horz" lIns="96661" tIns="48331" rIns="96661" bIns="48331" rtlCol="0" anchor="b"/>
          <a:lstStyle>
            <a:lvl1pPr algn="l">
              <a:defRPr sz="1300"/>
            </a:lvl1pPr>
          </a:lstStyle>
          <a:p>
            <a:endParaRPr lang="pt-BR"/>
          </a:p>
        </p:txBody>
      </p:sp>
      <p:sp>
        <p:nvSpPr>
          <p:cNvPr id="5" name="Espaço Reservado para Número de Slide 4"/>
          <p:cNvSpPr>
            <a:spLocks noGrp="1"/>
          </p:cNvSpPr>
          <p:nvPr>
            <p:ph type="sldNum" sz="quarter" idx="3"/>
          </p:nvPr>
        </p:nvSpPr>
        <p:spPr>
          <a:xfrm>
            <a:off x="4143587" y="9119474"/>
            <a:ext cx="3169920" cy="480060"/>
          </a:xfrm>
          <a:prstGeom prst="rect">
            <a:avLst/>
          </a:prstGeom>
        </p:spPr>
        <p:txBody>
          <a:bodyPr vert="horz" lIns="96661" tIns="48331" rIns="96661" bIns="48331" rtlCol="0" anchor="b"/>
          <a:lstStyle>
            <a:lvl1pPr algn="r">
              <a:defRPr sz="1300"/>
            </a:lvl1pPr>
          </a:lstStyle>
          <a:p>
            <a:fld id="{1EA3DB72-C60E-4AAE-97B7-20B0B5C18F59}" type="slidenum">
              <a:rPr lang="pt-BR" smtClean="0"/>
              <a:pPr/>
              <a:t>‹nº›</a:t>
            </a:fld>
            <a:endParaRPr lang="pt-BR"/>
          </a:p>
        </p:txBody>
      </p:sp>
    </p:spTree>
    <p:extLst>
      <p:ext uri="{BB962C8B-B14F-4D97-AF65-F5344CB8AC3E}">
        <p14:creationId xmlns="" xmlns:p14="http://schemas.microsoft.com/office/powerpoint/2010/main" val="635732417"/>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x-none"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x-none" smtClean="0"/>
              <a:t>Click to edit Master subtitle style</a:t>
            </a:r>
            <a:endParaRPr lang="en-US"/>
          </a:p>
        </p:txBody>
      </p:sp>
      <p:sp>
        <p:nvSpPr>
          <p:cNvPr id="4" name="Date Placeholder 3"/>
          <p:cNvSpPr>
            <a:spLocks noGrp="1"/>
          </p:cNvSpPr>
          <p:nvPr>
            <p:ph type="dt" sz="half" idx="10"/>
          </p:nvPr>
        </p:nvSpPr>
        <p:spPr/>
        <p:txBody>
          <a:bodyPr/>
          <a:lstStyle>
            <a:lvl1pPr>
              <a:defRPr sz="1800"/>
            </a:lvl1pPr>
          </a:lstStyle>
          <a:p>
            <a:r>
              <a:rPr lang="en-US" dirty="0" err="1" smtClean="0"/>
              <a:t>Catia</a:t>
            </a:r>
            <a:r>
              <a:rPr lang="en-US" dirty="0" smtClean="0"/>
              <a:t> </a:t>
            </a:r>
            <a:r>
              <a:rPr lang="en-US" dirty="0" err="1" smtClean="0"/>
              <a:t>Silveira</a:t>
            </a:r>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4B8C0AF-8BB9-F842-9521-C709F8702C64}" type="slidenum">
              <a:rPr lang="en-US" smtClean="0"/>
              <a:pPr/>
              <a:t>‹nº›</a:t>
            </a:fld>
            <a:endParaRPr lang="en-US"/>
          </a:p>
        </p:txBody>
      </p:sp>
      <p:pic>
        <p:nvPicPr>
          <p:cNvPr id="7" name="Picture 5"/>
          <p:cNvPicPr>
            <a:picLocks noChangeAspect="1" noChangeArrowheads="1"/>
          </p:cNvPicPr>
          <p:nvPr userDrawn="1"/>
        </p:nvPicPr>
        <p:blipFill>
          <a:blip r:embed="rId2">
            <a:lum bright="70000" contrast="-70000"/>
          </a:blip>
          <a:srcRect l="43848" t="36829" r="38017" b="43320"/>
          <a:stretch>
            <a:fillRect/>
          </a:stretch>
        </p:blipFill>
        <p:spPr bwMode="auto">
          <a:xfrm>
            <a:off x="7308850" y="6237288"/>
            <a:ext cx="1727200" cy="504825"/>
          </a:xfrm>
          <a:prstGeom prst="rect">
            <a:avLst/>
          </a:prstGeom>
          <a:noFill/>
          <a:ln w="9525">
            <a:noFill/>
            <a:round/>
            <a:headEnd/>
            <a:tailEnd/>
          </a:ln>
        </p:spPr>
      </p:pic>
      <p:pic>
        <p:nvPicPr>
          <p:cNvPr id="8" name="Picture 1"/>
          <p:cNvPicPr>
            <a:picLocks noChangeAspect="1" noChangeArrowheads="1"/>
          </p:cNvPicPr>
          <p:nvPr userDrawn="1"/>
        </p:nvPicPr>
        <p:blipFill>
          <a:blip r:embed="rId3"/>
          <a:srcRect/>
          <a:stretch>
            <a:fillRect/>
          </a:stretch>
        </p:blipFill>
        <p:spPr bwMode="auto">
          <a:xfrm>
            <a:off x="0" y="47625"/>
            <a:ext cx="9144000" cy="695325"/>
          </a:xfrm>
          <a:prstGeom prst="rect">
            <a:avLst/>
          </a:prstGeom>
          <a:noFill/>
          <a:ln w="9525">
            <a:noFill/>
            <a:round/>
            <a:headEnd/>
            <a:tailEnd/>
          </a:ln>
        </p:spPr>
      </p:pic>
    </p:spTree>
    <p:extLst>
      <p:ext uri="{BB962C8B-B14F-4D97-AF65-F5344CB8AC3E}">
        <p14:creationId xmlns="" xmlns:p14="http://schemas.microsoft.com/office/powerpoint/2010/main" val="4389623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Date Placeholder 3"/>
          <p:cNvSpPr>
            <a:spLocks noGrp="1"/>
          </p:cNvSpPr>
          <p:nvPr>
            <p:ph type="dt" sz="half" idx="10"/>
          </p:nvPr>
        </p:nvSpPr>
        <p:spPr/>
        <p:txBody>
          <a:bodyPr/>
          <a:lstStyle/>
          <a:p>
            <a:fld id="{739EFE29-9768-0146-B5CA-0EB899DD5228}" type="datetimeFigureOut">
              <a:rPr lang="en-US" smtClean="0"/>
              <a:pPr/>
              <a:t>10/21/2013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4B8C0AF-8BB9-F842-9521-C709F8702C64}" type="slidenum">
              <a:rPr lang="en-US" smtClean="0"/>
              <a:pPr/>
              <a:t>‹nº›</a:t>
            </a:fld>
            <a:endParaRPr lang="en-US"/>
          </a:p>
        </p:txBody>
      </p:sp>
    </p:spTree>
    <p:extLst>
      <p:ext uri="{BB962C8B-B14F-4D97-AF65-F5344CB8AC3E}">
        <p14:creationId xmlns="" xmlns:p14="http://schemas.microsoft.com/office/powerpoint/2010/main" val="41185850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x-none"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Date Placeholder 3"/>
          <p:cNvSpPr>
            <a:spLocks noGrp="1"/>
          </p:cNvSpPr>
          <p:nvPr>
            <p:ph type="dt" sz="half" idx="10"/>
          </p:nvPr>
        </p:nvSpPr>
        <p:spPr/>
        <p:txBody>
          <a:bodyPr/>
          <a:lstStyle/>
          <a:p>
            <a:fld id="{739EFE29-9768-0146-B5CA-0EB899DD5228}" type="datetimeFigureOut">
              <a:rPr lang="en-US" smtClean="0"/>
              <a:pPr/>
              <a:t>10/21/2013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4B8C0AF-8BB9-F842-9521-C709F8702C64}" type="slidenum">
              <a:rPr lang="en-US" smtClean="0"/>
              <a:pPr/>
              <a:t>‹nº›</a:t>
            </a:fld>
            <a:endParaRPr lang="en-US"/>
          </a:p>
        </p:txBody>
      </p:sp>
    </p:spTree>
    <p:extLst>
      <p:ext uri="{BB962C8B-B14F-4D97-AF65-F5344CB8AC3E}">
        <p14:creationId xmlns="" xmlns:p14="http://schemas.microsoft.com/office/powerpoint/2010/main" val="20557221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lvl1pPr marL="0" marR="0" indent="0" algn="l" defTabSz="457200" rtl="0" eaLnBrk="1" fontAlgn="auto" latinLnBrk="0" hangingPunct="1">
              <a:lnSpc>
                <a:spcPct val="100000"/>
              </a:lnSpc>
              <a:spcBef>
                <a:spcPts val="0"/>
              </a:spcBef>
              <a:spcAft>
                <a:spcPts val="0"/>
              </a:spcAft>
              <a:buClrTx/>
              <a:buSzTx/>
              <a:buFontTx/>
              <a:buNone/>
              <a:tabLst/>
              <a:defRPr>
                <a:latin typeface="Arial" pitchFamily="34" charset="0"/>
                <a:cs typeface="Arial" pitchFamily="34" charset="0"/>
              </a:defRPr>
            </a:lvl1pPr>
          </a:lstStyle>
          <a:p>
            <a:r>
              <a:rPr lang="en-US" dirty="0" err="1" smtClean="0"/>
              <a:t>Catia</a:t>
            </a:r>
            <a:r>
              <a:rPr lang="en-US" dirty="0" smtClean="0"/>
              <a:t> </a:t>
            </a:r>
            <a:r>
              <a:rPr lang="en-US" dirty="0" err="1" smtClean="0"/>
              <a:t>Silveira</a:t>
            </a:r>
            <a:endParaRPr lang="en-US" dirty="0"/>
          </a:p>
        </p:txBody>
      </p:sp>
      <p:pic>
        <p:nvPicPr>
          <p:cNvPr id="8" name="Picture 5"/>
          <p:cNvPicPr>
            <a:picLocks noChangeAspect="1" noChangeArrowheads="1"/>
          </p:cNvPicPr>
          <p:nvPr userDrawn="1"/>
        </p:nvPicPr>
        <p:blipFill>
          <a:blip r:embed="rId2">
            <a:lum bright="70000" contrast="-70000"/>
          </a:blip>
          <a:srcRect l="43848" t="36829" r="38017" b="43320"/>
          <a:stretch>
            <a:fillRect/>
          </a:stretch>
        </p:blipFill>
        <p:spPr bwMode="auto">
          <a:xfrm>
            <a:off x="7308850" y="6237288"/>
            <a:ext cx="1727200" cy="504825"/>
          </a:xfrm>
          <a:prstGeom prst="rect">
            <a:avLst/>
          </a:prstGeom>
          <a:noFill/>
          <a:ln w="9525">
            <a:noFill/>
            <a:round/>
            <a:headEnd/>
            <a:tailEnd/>
          </a:ln>
        </p:spPr>
      </p:pic>
      <p:pic>
        <p:nvPicPr>
          <p:cNvPr id="7" name="Picture 1"/>
          <p:cNvPicPr>
            <a:picLocks noChangeAspect="1" noChangeArrowheads="1"/>
          </p:cNvPicPr>
          <p:nvPr userDrawn="1"/>
        </p:nvPicPr>
        <p:blipFill>
          <a:blip r:embed="rId3"/>
          <a:srcRect/>
          <a:stretch>
            <a:fillRect/>
          </a:stretch>
        </p:blipFill>
        <p:spPr bwMode="auto">
          <a:xfrm>
            <a:off x="0" y="47625"/>
            <a:ext cx="9144000" cy="695325"/>
          </a:xfrm>
          <a:prstGeom prst="rect">
            <a:avLst/>
          </a:prstGeom>
          <a:noFill/>
          <a:ln w="9525">
            <a:noFill/>
            <a:round/>
            <a:headEnd/>
            <a:tailEnd/>
          </a:ln>
        </p:spPr>
      </p:pic>
      <p:sp>
        <p:nvSpPr>
          <p:cNvPr id="2" name="Title 1"/>
          <p:cNvSpPr>
            <a:spLocks noGrp="1"/>
          </p:cNvSpPr>
          <p:nvPr>
            <p:ph type="title"/>
          </p:nvPr>
        </p:nvSpPr>
        <p:spPr/>
        <p:txBody>
          <a:bodyPr anchor="b" anchorCtr="0"/>
          <a:lstStyle>
            <a:lvl1pPr algn="l">
              <a:defRPr>
                <a:latin typeface="Arial" pitchFamily="34" charset="0"/>
                <a:cs typeface="Arial" pitchFamily="34" charset="0"/>
              </a:defRPr>
            </a:lvl1pPr>
          </a:lstStyle>
          <a:p>
            <a:r>
              <a:rPr lang="x-none" smtClean="0"/>
              <a:t>Click to edit Master title style</a:t>
            </a:r>
            <a:endParaRPr lang="en-US" dirty="0"/>
          </a:p>
        </p:txBody>
      </p:sp>
      <p:sp>
        <p:nvSpPr>
          <p:cNvPr id="3" name="Content Placeholder 2"/>
          <p:cNvSpPr>
            <a:spLocks noGrp="1"/>
          </p:cNvSpPr>
          <p:nvPr>
            <p:ph idx="1"/>
          </p:nvPr>
        </p:nvSpPr>
        <p:spPr/>
        <p:txBody>
          <a:bodyPr/>
          <a:lstStyle>
            <a:lvl1pPr>
              <a:defRPr>
                <a:latin typeface="Arial" pitchFamily="34" charset="0"/>
                <a:cs typeface="Arial" pitchFamily="34" charset="0"/>
              </a:defRPr>
            </a:lvl1pPr>
            <a:lvl2pPr>
              <a:defRPr>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5" name="Footer Placeholder 4"/>
          <p:cNvSpPr>
            <a:spLocks noGrp="1"/>
          </p:cNvSpPr>
          <p:nvPr>
            <p:ph type="ftr" sz="quarter" idx="11"/>
          </p:nvPr>
        </p:nvSpPr>
        <p:spPr/>
        <p:txBody>
          <a:bodyPr/>
          <a:lstStyle>
            <a:lvl1pPr>
              <a:defRPr>
                <a:latin typeface="Arial" pitchFamily="34" charset="0"/>
                <a:cs typeface="Arial"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Arial" pitchFamily="34" charset="0"/>
                <a:cs typeface="Arial" pitchFamily="34" charset="0"/>
              </a:defRPr>
            </a:lvl1pPr>
          </a:lstStyle>
          <a:p>
            <a:fld id="{94B8C0AF-8BB9-F842-9521-C709F8702C64}" type="slidenum">
              <a:rPr lang="en-US" smtClean="0"/>
              <a:pPr/>
              <a:t>‹nº›</a:t>
            </a:fld>
            <a:endParaRPr lang="en-US"/>
          </a:p>
        </p:txBody>
      </p:sp>
    </p:spTree>
    <p:extLst>
      <p:ext uri="{BB962C8B-B14F-4D97-AF65-F5344CB8AC3E}">
        <p14:creationId xmlns="" xmlns:p14="http://schemas.microsoft.com/office/powerpoint/2010/main" val="17581649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x-none"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x-none" smtClean="0"/>
              <a:t>Click to edit Master text styles</a:t>
            </a:r>
          </a:p>
        </p:txBody>
      </p:sp>
      <p:sp>
        <p:nvSpPr>
          <p:cNvPr id="4" name="Date Placeholder 3"/>
          <p:cNvSpPr>
            <a:spLocks noGrp="1"/>
          </p:cNvSpPr>
          <p:nvPr>
            <p:ph type="dt" sz="half" idx="10"/>
          </p:nvPr>
        </p:nvSpPr>
        <p:spPr/>
        <p:txBody>
          <a:bodyPr/>
          <a:lstStyle/>
          <a:p>
            <a:fld id="{739EFE29-9768-0146-B5CA-0EB899DD5228}" type="datetimeFigureOut">
              <a:rPr lang="en-US" smtClean="0"/>
              <a:pPr/>
              <a:t>10/21/2013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4B8C0AF-8BB9-F842-9521-C709F8702C64}" type="slidenum">
              <a:rPr lang="en-US" smtClean="0"/>
              <a:pPr/>
              <a:t>‹nº›</a:t>
            </a:fld>
            <a:endParaRPr lang="en-US"/>
          </a:p>
        </p:txBody>
      </p:sp>
    </p:spTree>
    <p:extLst>
      <p:ext uri="{BB962C8B-B14F-4D97-AF65-F5344CB8AC3E}">
        <p14:creationId xmlns="" xmlns:p14="http://schemas.microsoft.com/office/powerpoint/2010/main" val="41140027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5" name="Date Placeholder 4"/>
          <p:cNvSpPr>
            <a:spLocks noGrp="1"/>
          </p:cNvSpPr>
          <p:nvPr>
            <p:ph type="dt" sz="half" idx="10"/>
          </p:nvPr>
        </p:nvSpPr>
        <p:spPr/>
        <p:txBody>
          <a:bodyPr/>
          <a:lstStyle/>
          <a:p>
            <a:fld id="{739EFE29-9768-0146-B5CA-0EB899DD5228}" type="datetimeFigureOut">
              <a:rPr lang="en-US" smtClean="0"/>
              <a:pPr/>
              <a:t>10/21/2013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4B8C0AF-8BB9-F842-9521-C709F8702C64}" type="slidenum">
              <a:rPr lang="en-US" smtClean="0"/>
              <a:pPr/>
              <a:t>‹nº›</a:t>
            </a:fld>
            <a:endParaRPr lang="en-US"/>
          </a:p>
        </p:txBody>
      </p:sp>
    </p:spTree>
    <p:extLst>
      <p:ext uri="{BB962C8B-B14F-4D97-AF65-F5344CB8AC3E}">
        <p14:creationId xmlns="" xmlns:p14="http://schemas.microsoft.com/office/powerpoint/2010/main" val="35519444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x-none"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x-none"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x-none"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7" name="Date Placeholder 6"/>
          <p:cNvSpPr>
            <a:spLocks noGrp="1"/>
          </p:cNvSpPr>
          <p:nvPr>
            <p:ph type="dt" sz="half" idx="10"/>
          </p:nvPr>
        </p:nvSpPr>
        <p:spPr/>
        <p:txBody>
          <a:bodyPr/>
          <a:lstStyle/>
          <a:p>
            <a:fld id="{739EFE29-9768-0146-B5CA-0EB899DD5228}" type="datetimeFigureOut">
              <a:rPr lang="en-US" smtClean="0"/>
              <a:pPr/>
              <a:t>10/21/2013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4B8C0AF-8BB9-F842-9521-C709F8702C64}" type="slidenum">
              <a:rPr lang="en-US" smtClean="0"/>
              <a:pPr/>
              <a:t>‹nº›</a:t>
            </a:fld>
            <a:endParaRPr lang="en-US"/>
          </a:p>
        </p:txBody>
      </p:sp>
    </p:spTree>
    <p:extLst>
      <p:ext uri="{BB962C8B-B14F-4D97-AF65-F5344CB8AC3E}">
        <p14:creationId xmlns="" xmlns:p14="http://schemas.microsoft.com/office/powerpoint/2010/main" val="29992056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smtClean="0"/>
              <a:t>Click to edit Master title style</a:t>
            </a:r>
            <a:endParaRPr lang="en-US"/>
          </a:p>
        </p:txBody>
      </p:sp>
      <p:sp>
        <p:nvSpPr>
          <p:cNvPr id="3" name="Date Placeholder 2"/>
          <p:cNvSpPr>
            <a:spLocks noGrp="1"/>
          </p:cNvSpPr>
          <p:nvPr>
            <p:ph type="dt" sz="half" idx="10"/>
          </p:nvPr>
        </p:nvSpPr>
        <p:spPr/>
        <p:txBody>
          <a:bodyPr/>
          <a:lstStyle/>
          <a:p>
            <a:fld id="{739EFE29-9768-0146-B5CA-0EB899DD5228}" type="datetimeFigureOut">
              <a:rPr lang="en-US" smtClean="0"/>
              <a:pPr/>
              <a:t>10/21/2013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4B8C0AF-8BB9-F842-9521-C709F8702C64}" type="slidenum">
              <a:rPr lang="en-US" smtClean="0"/>
              <a:pPr/>
              <a:t>‹nº›</a:t>
            </a:fld>
            <a:endParaRPr lang="en-US"/>
          </a:p>
        </p:txBody>
      </p:sp>
    </p:spTree>
    <p:extLst>
      <p:ext uri="{BB962C8B-B14F-4D97-AF65-F5344CB8AC3E}">
        <p14:creationId xmlns="" xmlns:p14="http://schemas.microsoft.com/office/powerpoint/2010/main" val="4929706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39EFE29-9768-0146-B5CA-0EB899DD5228}" type="datetimeFigureOut">
              <a:rPr lang="en-US" smtClean="0"/>
              <a:pPr/>
              <a:t>10/21/2013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4B8C0AF-8BB9-F842-9521-C709F8702C64}" type="slidenum">
              <a:rPr lang="en-US" smtClean="0"/>
              <a:pPr/>
              <a:t>‹nº›</a:t>
            </a:fld>
            <a:endParaRPr lang="en-US"/>
          </a:p>
        </p:txBody>
      </p:sp>
    </p:spTree>
    <p:extLst>
      <p:ext uri="{BB962C8B-B14F-4D97-AF65-F5344CB8AC3E}">
        <p14:creationId xmlns="" xmlns:p14="http://schemas.microsoft.com/office/powerpoint/2010/main" val="7297743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x-none"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x-none" smtClean="0"/>
              <a:t>Click to edit Master text styles</a:t>
            </a:r>
          </a:p>
        </p:txBody>
      </p:sp>
      <p:sp>
        <p:nvSpPr>
          <p:cNvPr id="5" name="Date Placeholder 4"/>
          <p:cNvSpPr>
            <a:spLocks noGrp="1"/>
          </p:cNvSpPr>
          <p:nvPr>
            <p:ph type="dt" sz="half" idx="10"/>
          </p:nvPr>
        </p:nvSpPr>
        <p:spPr/>
        <p:txBody>
          <a:bodyPr/>
          <a:lstStyle/>
          <a:p>
            <a:fld id="{739EFE29-9768-0146-B5CA-0EB899DD5228}" type="datetimeFigureOut">
              <a:rPr lang="en-US" smtClean="0"/>
              <a:pPr/>
              <a:t>10/21/2013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4B8C0AF-8BB9-F842-9521-C709F8702C64}" type="slidenum">
              <a:rPr lang="en-US" smtClean="0"/>
              <a:pPr/>
              <a:t>‹nº›</a:t>
            </a:fld>
            <a:endParaRPr lang="en-US"/>
          </a:p>
        </p:txBody>
      </p:sp>
    </p:spTree>
    <p:extLst>
      <p:ext uri="{BB962C8B-B14F-4D97-AF65-F5344CB8AC3E}">
        <p14:creationId xmlns="" xmlns:p14="http://schemas.microsoft.com/office/powerpoint/2010/main" val="27578384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x-none"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x-none" smtClean="0"/>
              <a:t>Click to edit Master text styles</a:t>
            </a:r>
          </a:p>
        </p:txBody>
      </p:sp>
      <p:sp>
        <p:nvSpPr>
          <p:cNvPr id="5" name="Date Placeholder 4"/>
          <p:cNvSpPr>
            <a:spLocks noGrp="1"/>
          </p:cNvSpPr>
          <p:nvPr>
            <p:ph type="dt" sz="half" idx="10"/>
          </p:nvPr>
        </p:nvSpPr>
        <p:spPr/>
        <p:txBody>
          <a:bodyPr/>
          <a:lstStyle/>
          <a:p>
            <a:fld id="{739EFE29-9768-0146-B5CA-0EB899DD5228}" type="datetimeFigureOut">
              <a:rPr lang="en-US" smtClean="0"/>
              <a:pPr/>
              <a:t>10/21/2013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4B8C0AF-8BB9-F842-9521-C709F8702C64}" type="slidenum">
              <a:rPr lang="en-US" smtClean="0"/>
              <a:pPr/>
              <a:t>‹nº›</a:t>
            </a:fld>
            <a:endParaRPr lang="en-US"/>
          </a:p>
        </p:txBody>
      </p:sp>
    </p:spTree>
    <p:extLst>
      <p:ext uri="{BB962C8B-B14F-4D97-AF65-F5344CB8AC3E}">
        <p14:creationId xmlns="" xmlns:p14="http://schemas.microsoft.com/office/powerpoint/2010/main" val="32596647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x-none"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marL="0" marR="0" indent="0" algn="l" defTabSz="457200" rtl="0" eaLnBrk="1" fontAlgn="auto" latinLnBrk="0" hangingPunct="1">
              <a:lnSpc>
                <a:spcPct val="100000"/>
              </a:lnSpc>
              <a:spcBef>
                <a:spcPts val="0"/>
              </a:spcBef>
              <a:spcAft>
                <a:spcPts val="0"/>
              </a:spcAft>
              <a:buClrTx/>
              <a:buSzTx/>
              <a:buFontTx/>
              <a:buNone/>
              <a:tabLst/>
              <a:defRPr sz="1800">
                <a:solidFill>
                  <a:schemeClr val="tx1">
                    <a:tint val="75000"/>
                  </a:schemeClr>
                </a:solidFill>
              </a:defRPr>
            </a:lvl1pPr>
          </a:lstStyle>
          <a:p>
            <a:r>
              <a:rPr lang="en-US" dirty="0" err="1" smtClean="0"/>
              <a:t>Catia</a:t>
            </a:r>
            <a:r>
              <a:rPr lang="en-US" dirty="0" smtClean="0"/>
              <a:t> </a:t>
            </a:r>
            <a:r>
              <a:rPr lang="en-US" dirty="0" err="1" smtClean="0"/>
              <a:t>Silveira</a:t>
            </a:r>
            <a:endParaRPr lang="en-US" dirty="0" smtClean="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4B8C0AF-8BB9-F842-9521-C709F8702C64}" type="slidenum">
              <a:rPr lang="en-US" smtClean="0"/>
              <a:pPr/>
              <a:t>‹nº›</a:t>
            </a:fld>
            <a:endParaRPr lang="en-US"/>
          </a:p>
        </p:txBody>
      </p:sp>
    </p:spTree>
    <p:extLst>
      <p:ext uri="{BB962C8B-B14F-4D97-AF65-F5344CB8AC3E}">
        <p14:creationId xmlns="" xmlns:p14="http://schemas.microsoft.com/office/powerpoint/2010/main" val="7591087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1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www.oracle.com/technetwork/java/javase/downloads/index.html" TargetMode="External"/><Relationship Id="rId2" Type="http://schemas.openxmlformats.org/officeDocument/2006/relationships/hyperlink" Target="http://java.com/pt_BR/"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pt-BR"/>
          </a:p>
        </p:txBody>
      </p:sp>
      <p:sp>
        <p:nvSpPr>
          <p:cNvPr id="3" name="Espaço Reservado para Conteúdo 2"/>
          <p:cNvSpPr>
            <a:spLocks noGrp="1"/>
          </p:cNvSpPr>
          <p:nvPr>
            <p:ph idx="1"/>
          </p:nvPr>
        </p:nvSpPr>
        <p:spPr/>
        <p:txBody>
          <a:bodyPr/>
          <a:lstStyle/>
          <a:p>
            <a:endParaRPr lang="pt-BR"/>
          </a:p>
        </p:txBody>
      </p:sp>
      <p:grpSp>
        <p:nvGrpSpPr>
          <p:cNvPr id="4" name="Group 1"/>
          <p:cNvGrpSpPr>
            <a:grpSpLocks/>
          </p:cNvGrpSpPr>
          <p:nvPr/>
        </p:nvGrpSpPr>
        <p:grpSpPr bwMode="auto">
          <a:xfrm>
            <a:off x="0" y="0"/>
            <a:ext cx="9315450" cy="6848475"/>
            <a:chOff x="0" y="0"/>
            <a:chExt cx="5868" cy="4314"/>
          </a:xfrm>
        </p:grpSpPr>
        <p:grpSp>
          <p:nvGrpSpPr>
            <p:cNvPr id="5" name="Group 2"/>
            <p:cNvGrpSpPr>
              <a:grpSpLocks/>
            </p:cNvGrpSpPr>
            <p:nvPr/>
          </p:nvGrpSpPr>
          <p:grpSpPr bwMode="auto">
            <a:xfrm>
              <a:off x="0" y="0"/>
              <a:ext cx="5868" cy="4314"/>
              <a:chOff x="0" y="0"/>
              <a:chExt cx="5868" cy="4314"/>
            </a:xfrm>
          </p:grpSpPr>
          <p:pic>
            <p:nvPicPr>
              <p:cNvPr id="7" name="Picture 3"/>
              <p:cNvPicPr>
                <a:picLocks noChangeAspect="1" noChangeArrowheads="1"/>
              </p:cNvPicPr>
              <p:nvPr/>
            </p:nvPicPr>
            <p:blipFill>
              <a:blip r:embed="rId2"/>
              <a:srcRect t="18140"/>
              <a:stretch>
                <a:fillRect/>
              </a:stretch>
            </p:blipFill>
            <p:spPr bwMode="auto">
              <a:xfrm>
                <a:off x="0" y="715"/>
                <a:ext cx="5868" cy="3599"/>
              </a:xfrm>
              <a:prstGeom prst="rect">
                <a:avLst/>
              </a:prstGeom>
              <a:noFill/>
              <a:ln w="9525">
                <a:noFill/>
                <a:round/>
                <a:headEnd/>
                <a:tailEnd/>
              </a:ln>
            </p:spPr>
          </p:pic>
          <p:pic>
            <p:nvPicPr>
              <p:cNvPr id="8" name="Picture 4"/>
              <p:cNvPicPr>
                <a:picLocks noChangeAspect="1" noChangeArrowheads="1"/>
              </p:cNvPicPr>
              <p:nvPr/>
            </p:nvPicPr>
            <p:blipFill>
              <a:blip r:embed="rId2"/>
              <a:srcRect t="66171" b="10149"/>
              <a:stretch>
                <a:fillRect/>
              </a:stretch>
            </p:blipFill>
            <p:spPr bwMode="auto">
              <a:xfrm>
                <a:off x="0" y="0"/>
                <a:ext cx="5868" cy="1037"/>
              </a:xfrm>
              <a:prstGeom prst="rect">
                <a:avLst/>
              </a:prstGeom>
              <a:noFill/>
              <a:ln w="9525">
                <a:noFill/>
                <a:round/>
                <a:headEnd/>
                <a:tailEnd/>
              </a:ln>
            </p:spPr>
          </p:pic>
        </p:grpSp>
        <p:pic>
          <p:nvPicPr>
            <p:cNvPr id="6" name="Picture 5"/>
            <p:cNvPicPr>
              <a:picLocks noChangeAspect="1" noChangeArrowheads="1"/>
            </p:cNvPicPr>
            <p:nvPr/>
          </p:nvPicPr>
          <p:blipFill>
            <a:blip r:embed="rId3"/>
            <a:srcRect l="14020" t="24673" r="13416" b="25076"/>
            <a:stretch>
              <a:fillRect/>
            </a:stretch>
          </p:blipFill>
          <p:spPr bwMode="auto">
            <a:xfrm>
              <a:off x="249" y="1616"/>
              <a:ext cx="5392" cy="992"/>
            </a:xfrm>
            <a:prstGeom prst="rect">
              <a:avLst/>
            </a:prstGeom>
            <a:noFill/>
            <a:ln w="9525">
              <a:noFill/>
              <a:round/>
              <a:headEnd/>
              <a:tailEnd/>
            </a:ln>
          </p:spPr>
        </p:pic>
      </p:gr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smtClean="0"/>
              <a:t>Plataforma Java</a:t>
            </a:r>
            <a:endParaRPr lang="pt-BR"/>
          </a:p>
        </p:txBody>
      </p:sp>
      <p:sp>
        <p:nvSpPr>
          <p:cNvPr id="3" name="Content Placeholder 2"/>
          <p:cNvSpPr>
            <a:spLocks noGrp="1"/>
          </p:cNvSpPr>
          <p:nvPr>
            <p:ph idx="1"/>
          </p:nvPr>
        </p:nvSpPr>
        <p:spPr>
          <a:xfrm>
            <a:off x="457199" y="2479963"/>
            <a:ext cx="8423565" cy="3646199"/>
          </a:xfrm>
        </p:spPr>
        <p:txBody>
          <a:bodyPr>
            <a:normAutofit fontScale="85000" lnSpcReduction="20000"/>
          </a:bodyPr>
          <a:lstStyle/>
          <a:p>
            <a:pPr marL="0" indent="0" algn="just">
              <a:buNone/>
            </a:pPr>
            <a:r>
              <a:rPr lang="pt-BR" dirty="0" smtClean="0"/>
              <a:t>A Sun </a:t>
            </a:r>
            <a:r>
              <a:rPr lang="pt-BR" dirty="0" err="1" smtClean="0"/>
              <a:t>MicroSystems</a:t>
            </a:r>
            <a:r>
              <a:rPr lang="pt-BR" dirty="0" smtClean="0"/>
              <a:t>, empresa que desenvolveu o Java hoje da Oracle, acreditava no crescimento do uso de pequenos dispositivos eletrônicos em 1991. Visando esse crescimento financiou uma pesquisa interna e desenvolveu uma linguagem baseada em C e C++. </a:t>
            </a:r>
          </a:p>
          <a:p>
            <a:pPr marL="0" indent="0" algn="just">
              <a:buNone/>
            </a:pPr>
            <a:r>
              <a:rPr lang="pt-BR" dirty="0" smtClean="0"/>
              <a:t>Com o mercado para dispositivos cresceu abaixo do esperado em 1993 e a Sun, percebendo a explosão de popularidade da World </a:t>
            </a:r>
            <a:r>
              <a:rPr lang="pt-BR" dirty="0" err="1" smtClean="0"/>
              <a:t>Wide</a:t>
            </a:r>
            <a:r>
              <a:rPr lang="pt-BR" dirty="0" smtClean="0"/>
              <a:t> Web investiu pesado na criação de conteúdo dinâmico.</a:t>
            </a:r>
            <a:endParaRPr lang="pt-BR" dirty="0"/>
          </a:p>
        </p:txBody>
      </p:sp>
      <p:pic>
        <p:nvPicPr>
          <p:cNvPr id="55298" name="Picture 2" descr="http://www.targettrust.com.br/blog/wp-content/uploads/2012/02/Curso-de-Oracle-em-Porto-Alegre-Rio-Grande-do-Sul.jpg"/>
          <p:cNvPicPr>
            <a:picLocks noChangeAspect="1" noChangeArrowheads="1"/>
          </p:cNvPicPr>
          <p:nvPr/>
        </p:nvPicPr>
        <p:blipFill>
          <a:blip r:embed="rId2"/>
          <a:srcRect/>
          <a:stretch>
            <a:fillRect/>
          </a:stretch>
        </p:blipFill>
        <p:spPr bwMode="auto">
          <a:xfrm>
            <a:off x="183285" y="1551708"/>
            <a:ext cx="3183044" cy="615950"/>
          </a:xfrm>
          <a:prstGeom prst="rect">
            <a:avLst/>
          </a:prstGeom>
          <a:noFill/>
        </p:spPr>
      </p:pic>
      <p:pic>
        <p:nvPicPr>
          <p:cNvPr id="55300" name="Picture 4" descr="http://www.partow.net/images/sunlogos/images/sun_logo__white.png"/>
          <p:cNvPicPr>
            <a:picLocks noChangeAspect="1" noChangeArrowheads="1"/>
          </p:cNvPicPr>
          <p:nvPr/>
        </p:nvPicPr>
        <p:blipFill>
          <a:blip r:embed="rId3"/>
          <a:srcRect/>
          <a:stretch>
            <a:fillRect/>
          </a:stretch>
        </p:blipFill>
        <p:spPr bwMode="auto">
          <a:xfrm>
            <a:off x="3546437" y="1393421"/>
            <a:ext cx="2203199" cy="975702"/>
          </a:xfrm>
          <a:prstGeom prst="rect">
            <a:avLst/>
          </a:prstGeom>
          <a:noFill/>
        </p:spPr>
      </p:pic>
      <p:pic>
        <p:nvPicPr>
          <p:cNvPr id="55302" name="Picture 6" descr="https://encrypted-tbn2.gstatic.com/images?q=tbn:ANd9GcQeIjCZ6zhcltM8aLxFKbLC4xwNoaBpqbmfZet5BIDTIurJb17mic3a5dWZ"/>
          <p:cNvPicPr>
            <a:picLocks noChangeAspect="1" noChangeArrowheads="1"/>
          </p:cNvPicPr>
          <p:nvPr/>
        </p:nvPicPr>
        <p:blipFill>
          <a:blip r:embed="rId4"/>
          <a:srcRect/>
          <a:stretch>
            <a:fillRect/>
          </a:stretch>
        </p:blipFill>
        <p:spPr bwMode="auto">
          <a:xfrm>
            <a:off x="6008545" y="755073"/>
            <a:ext cx="2733675" cy="1676400"/>
          </a:xfrm>
          <a:prstGeom prst="rect">
            <a:avLst/>
          </a:prstGeom>
          <a:noFill/>
        </p:spPr>
      </p:pic>
    </p:spTree>
    <p:extLst>
      <p:ext uri="{BB962C8B-B14F-4D97-AF65-F5344CB8AC3E}">
        <p14:creationId xmlns="" xmlns:p14="http://schemas.microsoft.com/office/powerpoint/2010/main" val="330872497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smtClean="0"/>
              <a:t>Mitos da Linguagem</a:t>
            </a:r>
            <a:endParaRPr lang="pt-BR"/>
          </a:p>
        </p:txBody>
      </p:sp>
      <p:sp>
        <p:nvSpPr>
          <p:cNvPr id="3" name="Content Placeholder 2"/>
          <p:cNvSpPr>
            <a:spLocks noGrp="1"/>
          </p:cNvSpPr>
          <p:nvPr>
            <p:ph idx="1"/>
          </p:nvPr>
        </p:nvSpPr>
        <p:spPr>
          <a:xfrm>
            <a:off x="457200" y="1417638"/>
            <a:ext cx="8229600" cy="4525963"/>
          </a:xfrm>
        </p:spPr>
        <p:txBody>
          <a:bodyPr>
            <a:normAutofit/>
          </a:bodyPr>
          <a:lstStyle/>
          <a:p>
            <a:pPr algn="just">
              <a:buNone/>
            </a:pPr>
            <a:r>
              <a:rPr lang="pt-BR" b="1" dirty="0" smtClean="0"/>
              <a:t>Java é da Sun/Oracle?  </a:t>
            </a:r>
          </a:p>
          <a:p>
            <a:pPr marL="0" indent="0" algn="just">
              <a:buNone/>
            </a:pPr>
            <a:r>
              <a:rPr lang="pt-BR" dirty="0" smtClean="0"/>
              <a:t>A especificação foi criada pela Sun, no entanto a linguagem é mantida pela Java </a:t>
            </a:r>
            <a:r>
              <a:rPr lang="pt-BR" dirty="0" err="1" smtClean="0"/>
              <a:t>Community</a:t>
            </a:r>
            <a:r>
              <a:rPr lang="pt-BR" dirty="0" smtClean="0"/>
              <a:t> </a:t>
            </a:r>
            <a:r>
              <a:rPr lang="pt-BR" dirty="0" err="1" smtClean="0"/>
              <a:t>Process</a:t>
            </a:r>
            <a:r>
              <a:rPr lang="pt-BR" dirty="0" smtClean="0"/>
              <a:t> (JCP), composta por universidades e empresas que definem a evolução do Java.</a:t>
            </a:r>
          </a:p>
          <a:p>
            <a:pPr marL="0" indent="0">
              <a:buNone/>
            </a:pPr>
            <a:endParaRPr lang="pt-BR" dirty="0" smtClean="0"/>
          </a:p>
        </p:txBody>
      </p:sp>
      <p:pic>
        <p:nvPicPr>
          <p:cNvPr id="4" name="Picture 2"/>
          <p:cNvPicPr/>
          <p:nvPr/>
        </p:nvPicPr>
        <p:blipFill>
          <a:blip r:embed="rId2"/>
          <a:stretch>
            <a:fillRect/>
          </a:stretch>
        </p:blipFill>
        <p:spPr>
          <a:xfrm>
            <a:off x="4024854" y="4179545"/>
            <a:ext cx="2680745" cy="2248964"/>
          </a:xfrm>
          <a:prstGeom prst="rect">
            <a:avLst/>
          </a:prstGeom>
        </p:spPr>
      </p:pic>
    </p:spTree>
    <p:extLst>
      <p:ext uri="{BB962C8B-B14F-4D97-AF65-F5344CB8AC3E}">
        <p14:creationId xmlns="" xmlns:p14="http://schemas.microsoft.com/office/powerpoint/2010/main" val="295831625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Mitos</a:t>
            </a:r>
            <a:r>
              <a:rPr lang="en-US" dirty="0" smtClean="0"/>
              <a:t> </a:t>
            </a:r>
            <a:r>
              <a:rPr lang="en-US" dirty="0" err="1" smtClean="0"/>
              <a:t>da</a:t>
            </a:r>
            <a:r>
              <a:rPr lang="en-US" dirty="0" smtClean="0"/>
              <a:t> </a:t>
            </a:r>
            <a:r>
              <a:rPr lang="pt-BR" dirty="0" smtClean="0"/>
              <a:t>Linguagem</a:t>
            </a:r>
            <a:endParaRPr lang="pt-BR" dirty="0"/>
          </a:p>
        </p:txBody>
      </p:sp>
      <p:sp>
        <p:nvSpPr>
          <p:cNvPr id="3" name="Content Placeholder 2"/>
          <p:cNvSpPr>
            <a:spLocks noGrp="1"/>
          </p:cNvSpPr>
          <p:nvPr>
            <p:ph idx="1"/>
          </p:nvPr>
        </p:nvSpPr>
        <p:spPr>
          <a:xfrm>
            <a:off x="457200" y="1600200"/>
            <a:ext cx="8229600" cy="4745182"/>
          </a:xfrm>
        </p:spPr>
        <p:txBody>
          <a:bodyPr>
            <a:normAutofit fontScale="85000" lnSpcReduction="10000"/>
          </a:bodyPr>
          <a:lstStyle/>
          <a:p>
            <a:pPr marL="0" indent="0">
              <a:buNone/>
            </a:pPr>
            <a:r>
              <a:rPr lang="pt-BR" b="1" dirty="0" smtClean="0"/>
              <a:t>Java é uma linguagem direcionada para Web? </a:t>
            </a:r>
          </a:p>
          <a:p>
            <a:pPr marL="0" indent="0">
              <a:buNone/>
            </a:pPr>
            <a:r>
              <a:rPr lang="pt-BR" dirty="0" smtClean="0"/>
              <a:t>Java não é só para web, pode ser destinada a criação para Desktop, Web e dispositivos móveis.</a:t>
            </a:r>
          </a:p>
          <a:p>
            <a:pPr marL="0" indent="0">
              <a:buNone/>
            </a:pPr>
            <a:endParaRPr lang="pt-BR" b="1" dirty="0" smtClean="0"/>
          </a:p>
          <a:p>
            <a:pPr marL="0" indent="0">
              <a:buNone/>
            </a:pPr>
            <a:endParaRPr lang="pt-BR" b="1" dirty="0" smtClean="0"/>
          </a:p>
          <a:p>
            <a:pPr marL="0" indent="0">
              <a:buNone/>
            </a:pPr>
            <a:endParaRPr lang="pt-BR" b="1" dirty="0" smtClean="0"/>
          </a:p>
          <a:p>
            <a:pPr marL="0" indent="0">
              <a:buNone/>
            </a:pPr>
            <a:endParaRPr lang="pt-BR" b="1" dirty="0" smtClean="0"/>
          </a:p>
          <a:p>
            <a:pPr marL="0" indent="0">
              <a:buNone/>
            </a:pPr>
            <a:r>
              <a:rPr lang="pt-BR" b="1" dirty="0" smtClean="0"/>
              <a:t>Java e </a:t>
            </a:r>
            <a:r>
              <a:rPr lang="pt-BR" b="1" dirty="0" err="1" smtClean="0"/>
              <a:t>JavaScript</a:t>
            </a:r>
            <a:r>
              <a:rPr lang="pt-BR" b="1" dirty="0" smtClean="0"/>
              <a:t> são iguais? </a:t>
            </a:r>
          </a:p>
          <a:p>
            <a:pPr marL="0" indent="0">
              <a:buNone/>
            </a:pPr>
            <a:r>
              <a:rPr lang="pt-BR" dirty="0" smtClean="0"/>
              <a:t>Não Java é uma linguagem compilada para vários fins, </a:t>
            </a:r>
            <a:r>
              <a:rPr lang="pt-BR" dirty="0" err="1" smtClean="0"/>
              <a:t>JavaScript</a:t>
            </a:r>
            <a:r>
              <a:rPr lang="pt-BR" dirty="0" smtClean="0"/>
              <a:t> é interpretada pelo interpretador contido no browser.</a:t>
            </a:r>
            <a:endParaRPr lang="pt-BR" dirty="0"/>
          </a:p>
        </p:txBody>
      </p:sp>
      <p:pic>
        <p:nvPicPr>
          <p:cNvPr id="4" name="Imagem 3"/>
          <p:cNvPicPr/>
          <p:nvPr/>
        </p:nvPicPr>
        <p:blipFill>
          <a:blip r:embed="rId2"/>
          <a:stretch>
            <a:fillRect/>
          </a:stretch>
        </p:blipFill>
        <p:spPr>
          <a:xfrm>
            <a:off x="3301854" y="2981403"/>
            <a:ext cx="2420073" cy="1327364"/>
          </a:xfrm>
          <a:prstGeom prst="rect">
            <a:avLst/>
          </a:prstGeom>
        </p:spPr>
      </p:pic>
    </p:spTree>
    <p:extLst>
      <p:ext uri="{BB962C8B-B14F-4D97-AF65-F5344CB8AC3E}">
        <p14:creationId xmlns="" xmlns:p14="http://schemas.microsoft.com/office/powerpoint/2010/main" val="286855721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Divisões da Linguagem Java</a:t>
            </a:r>
            <a:endParaRPr lang="pt-BR" dirty="0"/>
          </a:p>
        </p:txBody>
      </p:sp>
      <p:sp>
        <p:nvSpPr>
          <p:cNvPr id="3" name="Content Placeholder 2"/>
          <p:cNvSpPr>
            <a:spLocks noGrp="1"/>
          </p:cNvSpPr>
          <p:nvPr>
            <p:ph idx="1"/>
          </p:nvPr>
        </p:nvSpPr>
        <p:spPr/>
        <p:txBody>
          <a:bodyPr/>
          <a:lstStyle/>
          <a:p>
            <a:pPr>
              <a:buNone/>
            </a:pPr>
            <a:r>
              <a:rPr lang="pt-BR" dirty="0" smtClean="0"/>
              <a:t>Java Micro </a:t>
            </a:r>
            <a:r>
              <a:rPr lang="en-US" dirty="0" smtClean="0"/>
              <a:t>Edition</a:t>
            </a:r>
            <a:r>
              <a:rPr lang="pt-BR" dirty="0" smtClean="0"/>
              <a:t> (JME)</a:t>
            </a:r>
          </a:p>
          <a:p>
            <a:pPr marL="0" indent="0" algn="just">
              <a:buNone/>
            </a:pPr>
            <a:r>
              <a:rPr lang="pt-BR" dirty="0" smtClean="0"/>
              <a:t>JME é a especificação que contém funcionalidades para desenvolvimento de aplicações para pequenos dispositivos como:  agendas eletrônicas, telefones celulares outros.</a:t>
            </a:r>
          </a:p>
        </p:txBody>
      </p:sp>
    </p:spTree>
    <p:extLst>
      <p:ext uri="{BB962C8B-B14F-4D97-AF65-F5344CB8AC3E}">
        <p14:creationId xmlns="" xmlns:p14="http://schemas.microsoft.com/office/powerpoint/2010/main" val="387045520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smtClean="0"/>
              <a:t>Android</a:t>
            </a:r>
            <a:r>
              <a:rPr lang="pt-BR" dirty="0" smtClean="0"/>
              <a:t> é JME?</a:t>
            </a:r>
            <a:endParaRPr lang="pt-BR" dirty="0"/>
          </a:p>
        </p:txBody>
      </p:sp>
      <p:sp>
        <p:nvSpPr>
          <p:cNvPr id="3" name="Espaço Reservado para Conteúdo 2"/>
          <p:cNvSpPr>
            <a:spLocks noGrp="1"/>
          </p:cNvSpPr>
          <p:nvPr>
            <p:ph idx="1"/>
          </p:nvPr>
        </p:nvSpPr>
        <p:spPr>
          <a:xfrm>
            <a:off x="457200" y="3657623"/>
            <a:ext cx="8229600" cy="2468540"/>
          </a:xfrm>
        </p:spPr>
        <p:txBody>
          <a:bodyPr>
            <a:normAutofit fontScale="92500" lnSpcReduction="20000"/>
          </a:bodyPr>
          <a:lstStyle/>
          <a:p>
            <a:pPr algn="just">
              <a:buNone/>
            </a:pPr>
            <a:r>
              <a:rPr lang="pt-BR" dirty="0" smtClean="0"/>
              <a:t>Não, </a:t>
            </a:r>
            <a:r>
              <a:rPr lang="pt-BR" dirty="0" err="1" smtClean="0"/>
              <a:t>Android</a:t>
            </a:r>
            <a:r>
              <a:rPr lang="pt-BR" dirty="0" smtClean="0"/>
              <a:t> é uma plataforma desenvolvida pela Google baseada em um sistema operacional Linux, com diversas aplicações instaladas um ambiente de desenvolvimento bastante poderoso e flexível. (LECHETA, 2009, p. 20).</a:t>
            </a:r>
          </a:p>
          <a:p>
            <a:pPr>
              <a:buNone/>
            </a:pPr>
            <a:endParaRPr lang="pt-BR" dirty="0"/>
          </a:p>
        </p:txBody>
      </p:sp>
      <p:pic>
        <p:nvPicPr>
          <p:cNvPr id="1026" name="Picture 2" descr="https://encrypted-tbn3.gstatic.com/images?q=tbn:ANd9GcSD6zUnbPkY7ciabO6jXBkQGXTCNG9uPyePLI5SQUsNzGGy3n3Z"/>
          <p:cNvPicPr>
            <a:picLocks noChangeAspect="1" noChangeArrowheads="1"/>
          </p:cNvPicPr>
          <p:nvPr/>
        </p:nvPicPr>
        <p:blipFill>
          <a:blip r:embed="rId2"/>
          <a:srcRect/>
          <a:stretch>
            <a:fillRect/>
          </a:stretch>
        </p:blipFill>
        <p:spPr bwMode="auto">
          <a:xfrm>
            <a:off x="3743902" y="1362218"/>
            <a:ext cx="1451552" cy="2239985"/>
          </a:xfrm>
          <a:prstGeom prst="rect">
            <a:avLst/>
          </a:prstGeom>
          <a:noFill/>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Divisões</a:t>
            </a:r>
            <a:r>
              <a:rPr lang="en-US" dirty="0" smtClean="0"/>
              <a:t> </a:t>
            </a:r>
            <a:r>
              <a:rPr lang="pt-BR" dirty="0" smtClean="0"/>
              <a:t>da</a:t>
            </a:r>
            <a:r>
              <a:rPr lang="en-US" dirty="0" smtClean="0"/>
              <a:t> </a:t>
            </a:r>
            <a:r>
              <a:rPr lang="pt-BR" dirty="0" smtClean="0"/>
              <a:t>Linguagem</a:t>
            </a:r>
            <a:r>
              <a:rPr lang="en-US" dirty="0" smtClean="0"/>
              <a:t> Java</a:t>
            </a:r>
            <a:endParaRPr lang="en-US" dirty="0"/>
          </a:p>
        </p:txBody>
      </p:sp>
      <p:sp>
        <p:nvSpPr>
          <p:cNvPr id="3" name="Content Placeholder 2"/>
          <p:cNvSpPr>
            <a:spLocks noGrp="1"/>
          </p:cNvSpPr>
          <p:nvPr>
            <p:ph idx="1"/>
          </p:nvPr>
        </p:nvSpPr>
        <p:spPr/>
        <p:txBody>
          <a:bodyPr/>
          <a:lstStyle/>
          <a:p>
            <a:pPr marL="0" indent="0">
              <a:buNone/>
            </a:pPr>
            <a:r>
              <a:rPr lang="pt-BR" dirty="0" smtClean="0"/>
              <a:t>Java Enterprise </a:t>
            </a:r>
            <a:r>
              <a:rPr lang="en-US" dirty="0" smtClean="0"/>
              <a:t>Edition</a:t>
            </a:r>
            <a:r>
              <a:rPr lang="pt-BR" dirty="0" smtClean="0"/>
              <a:t> (JEE)</a:t>
            </a:r>
          </a:p>
          <a:p>
            <a:pPr marL="0" indent="0">
              <a:buNone/>
            </a:pPr>
            <a:endParaRPr lang="pt-BR" dirty="0" smtClean="0"/>
          </a:p>
          <a:p>
            <a:pPr marL="0" indent="0" algn="just">
              <a:buNone/>
            </a:pPr>
            <a:r>
              <a:rPr lang="pt-BR" dirty="0" smtClean="0"/>
              <a:t>É a especificação Java que contém </a:t>
            </a:r>
            <a:r>
              <a:rPr lang="pt-BR" dirty="0" err="1" smtClean="0"/>
              <a:t>API’s</a:t>
            </a:r>
            <a:r>
              <a:rPr lang="pt-BR" dirty="0" smtClean="0"/>
              <a:t> (Interface de Programação de Aplicativos) com funcionalidades específicas para o desenvolvimento de aplicações para servidores tais como </a:t>
            </a:r>
            <a:r>
              <a:rPr lang="pt-BR" dirty="0" err="1" smtClean="0"/>
              <a:t>Servlets</a:t>
            </a:r>
            <a:r>
              <a:rPr lang="pt-BR" dirty="0" smtClean="0"/>
              <a:t>, JSP, EJB, JMS entre outras.</a:t>
            </a:r>
            <a:endParaRPr lang="pt-BR" dirty="0"/>
          </a:p>
        </p:txBody>
      </p:sp>
    </p:spTree>
    <p:extLst>
      <p:ext uri="{BB962C8B-B14F-4D97-AF65-F5344CB8AC3E}">
        <p14:creationId xmlns="" xmlns:p14="http://schemas.microsoft.com/office/powerpoint/2010/main" val="287857287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Divisões</a:t>
            </a:r>
            <a:r>
              <a:rPr lang="en-US" dirty="0" smtClean="0"/>
              <a:t> </a:t>
            </a:r>
            <a:r>
              <a:rPr lang="pt-BR" dirty="0" smtClean="0"/>
              <a:t>da</a:t>
            </a:r>
            <a:r>
              <a:rPr lang="en-US" dirty="0" smtClean="0"/>
              <a:t> </a:t>
            </a:r>
            <a:r>
              <a:rPr lang="pt-BR" dirty="0" smtClean="0"/>
              <a:t>Linguagem</a:t>
            </a:r>
            <a:r>
              <a:rPr lang="en-US" dirty="0" smtClean="0"/>
              <a:t> Java</a:t>
            </a:r>
            <a:endParaRPr lang="en-US" dirty="0"/>
          </a:p>
        </p:txBody>
      </p:sp>
      <p:sp>
        <p:nvSpPr>
          <p:cNvPr id="3" name="Content Placeholder 2"/>
          <p:cNvSpPr>
            <a:spLocks noGrp="1"/>
          </p:cNvSpPr>
          <p:nvPr>
            <p:ph idx="1"/>
          </p:nvPr>
        </p:nvSpPr>
        <p:spPr/>
        <p:txBody>
          <a:bodyPr/>
          <a:lstStyle/>
          <a:p>
            <a:pPr algn="just">
              <a:buNone/>
            </a:pPr>
            <a:r>
              <a:rPr lang="pt-BR" dirty="0" smtClean="0"/>
              <a:t>Java Standard </a:t>
            </a:r>
            <a:r>
              <a:rPr lang="en-US" dirty="0" smtClean="0"/>
              <a:t>Edition</a:t>
            </a:r>
            <a:r>
              <a:rPr lang="pt-BR" dirty="0" smtClean="0"/>
              <a:t> (JSE)</a:t>
            </a:r>
          </a:p>
          <a:p>
            <a:pPr algn="just">
              <a:buNone/>
            </a:pPr>
            <a:endParaRPr lang="pt-BR" dirty="0" smtClean="0"/>
          </a:p>
          <a:p>
            <a:pPr marL="0" indent="0" algn="just">
              <a:buNone/>
            </a:pPr>
            <a:r>
              <a:rPr lang="pt-BR" dirty="0" smtClean="0"/>
              <a:t>Contém todo o ambiente necessário para a criação e execução de aplicações Java, incluindo a JVM e o compilador.</a:t>
            </a:r>
          </a:p>
          <a:p>
            <a:pPr algn="just">
              <a:buNone/>
            </a:pPr>
            <a:endParaRPr lang="pt-BR" dirty="0" smtClean="0"/>
          </a:p>
          <a:p>
            <a:pPr algn="just">
              <a:buNone/>
            </a:pPr>
            <a:r>
              <a:rPr lang="pt-BR" dirty="0" smtClean="0"/>
              <a:t>Atualmente o JSE está na versão 7.</a:t>
            </a:r>
          </a:p>
        </p:txBody>
      </p:sp>
    </p:spTree>
    <p:extLst>
      <p:ext uri="{BB962C8B-B14F-4D97-AF65-F5344CB8AC3E}">
        <p14:creationId xmlns="" xmlns:p14="http://schemas.microsoft.com/office/powerpoint/2010/main" val="241388936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Versões do Java</a:t>
            </a:r>
            <a:endParaRPr lang="pt-BR" dirty="0"/>
          </a:p>
        </p:txBody>
      </p:sp>
      <p:pic>
        <p:nvPicPr>
          <p:cNvPr id="1026" name="Picture 2"/>
          <p:cNvPicPr>
            <a:picLocks noGrp="1" noChangeAspect="1" noChangeArrowheads="1"/>
          </p:cNvPicPr>
          <p:nvPr>
            <p:ph idx="1"/>
          </p:nvPr>
        </p:nvPicPr>
        <p:blipFill>
          <a:blip r:embed="rId2"/>
          <a:srcRect l="5019" t="18214" r="10417" b="15972"/>
          <a:stretch>
            <a:fillRect/>
          </a:stretch>
        </p:blipFill>
        <p:spPr bwMode="auto">
          <a:xfrm>
            <a:off x="623452" y="1593267"/>
            <a:ext cx="7966363" cy="4555235"/>
          </a:xfrm>
          <a:prstGeom prst="rect">
            <a:avLst/>
          </a:prstGeom>
          <a:noFill/>
          <a:ln w="9525">
            <a:noFill/>
            <a:miter lim="800000"/>
            <a:headEnd/>
            <a:tailEnd/>
          </a:ln>
          <a:effectLst/>
        </p:spPr>
      </p:pic>
      <p:sp>
        <p:nvSpPr>
          <p:cNvPr id="5" name="CaixaDeTexto 4"/>
          <p:cNvSpPr txBox="1"/>
          <p:nvPr/>
        </p:nvSpPr>
        <p:spPr>
          <a:xfrm>
            <a:off x="623452" y="6148502"/>
            <a:ext cx="2244589" cy="369332"/>
          </a:xfrm>
          <a:prstGeom prst="rect">
            <a:avLst/>
          </a:prstGeom>
          <a:noFill/>
        </p:spPr>
        <p:txBody>
          <a:bodyPr wrap="none" rtlCol="0">
            <a:spAutoFit/>
          </a:bodyPr>
          <a:lstStyle/>
          <a:p>
            <a:r>
              <a:rPr lang="pt-BR" dirty="0" smtClean="0"/>
              <a:t>(SIERRA, 2005, pág. 3)</a:t>
            </a:r>
            <a:endParaRPr lang="pt-BR" dirty="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pt-BR" sz="4200" dirty="0" smtClean="0"/>
              <a:t>Ferramentas</a:t>
            </a:r>
            <a:r>
              <a:rPr lang="en-US" sz="4200" dirty="0" smtClean="0"/>
              <a:t> de </a:t>
            </a:r>
            <a:r>
              <a:rPr lang="pt-BR" sz="4200" dirty="0" smtClean="0"/>
              <a:t>desenvolvimento</a:t>
            </a:r>
            <a:endParaRPr lang="pt-BR" sz="4200" dirty="0"/>
          </a:p>
        </p:txBody>
      </p:sp>
      <p:sp>
        <p:nvSpPr>
          <p:cNvPr id="3" name="Content Placeholder 2"/>
          <p:cNvSpPr>
            <a:spLocks noGrp="1"/>
          </p:cNvSpPr>
          <p:nvPr>
            <p:ph idx="1"/>
          </p:nvPr>
        </p:nvSpPr>
        <p:spPr/>
        <p:txBody>
          <a:bodyPr/>
          <a:lstStyle/>
          <a:p>
            <a:r>
              <a:rPr lang="pt-BR" dirty="0" smtClean="0"/>
              <a:t>As ferramentas de desenvolvimento pode ser encontradas em %JAVA_HOME%\</a:t>
            </a:r>
            <a:r>
              <a:rPr lang="pt-BR" dirty="0" err="1" smtClean="0"/>
              <a:t>bin</a:t>
            </a:r>
            <a:endParaRPr lang="pt-BR" dirty="0" smtClean="0"/>
          </a:p>
          <a:p>
            <a:r>
              <a:rPr lang="pt-BR" dirty="0" smtClean="0"/>
              <a:t>Compilador javac.exe</a:t>
            </a:r>
          </a:p>
          <a:p>
            <a:r>
              <a:rPr lang="pt-BR" dirty="0" smtClean="0"/>
              <a:t>Ferramenta de execução java.exe</a:t>
            </a:r>
          </a:p>
          <a:p>
            <a:r>
              <a:rPr lang="pt-BR" dirty="0" smtClean="0"/>
              <a:t>Gerador de documentação javadoc.exe</a:t>
            </a:r>
          </a:p>
          <a:p>
            <a:r>
              <a:rPr lang="pt-BR" dirty="0" smtClean="0"/>
              <a:t>Debug jdb.exe</a:t>
            </a:r>
          </a:p>
        </p:txBody>
      </p:sp>
    </p:spTree>
    <p:extLst>
      <p:ext uri="{BB962C8B-B14F-4D97-AF65-F5344CB8AC3E}">
        <p14:creationId xmlns="" xmlns:p14="http://schemas.microsoft.com/office/powerpoint/2010/main" val="282678410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Instalação</a:t>
            </a:r>
            <a:endParaRPr lang="pt-BR" dirty="0"/>
          </a:p>
        </p:txBody>
      </p:sp>
      <p:sp>
        <p:nvSpPr>
          <p:cNvPr id="3" name="Espaço Reservado para Conteúdo 2"/>
          <p:cNvSpPr>
            <a:spLocks noGrp="1"/>
          </p:cNvSpPr>
          <p:nvPr>
            <p:ph idx="1"/>
          </p:nvPr>
        </p:nvSpPr>
        <p:spPr/>
        <p:txBody>
          <a:bodyPr/>
          <a:lstStyle/>
          <a:p>
            <a:r>
              <a:rPr lang="pt-BR" dirty="0" smtClean="0"/>
              <a:t>Download da JRE a partir da URL: </a:t>
            </a:r>
            <a:r>
              <a:rPr lang="pt-BR" dirty="0" smtClean="0">
                <a:hlinkClick r:id="rId2"/>
              </a:rPr>
              <a:t>http://java.com/pt_BR/</a:t>
            </a:r>
            <a:r>
              <a:rPr lang="pt-BR" dirty="0" smtClean="0"/>
              <a:t> </a:t>
            </a:r>
          </a:p>
          <a:p>
            <a:pPr lvl="1"/>
            <a:r>
              <a:rPr lang="pt-BR" dirty="0" smtClean="0"/>
              <a:t>Diretório C:\java\jre</a:t>
            </a:r>
          </a:p>
          <a:p>
            <a:r>
              <a:rPr lang="pt-BR" dirty="0" smtClean="0"/>
              <a:t>Download da JDK a partir da URL: </a:t>
            </a:r>
            <a:r>
              <a:rPr lang="pt-BR" u="sng" dirty="0">
                <a:hlinkClick r:id="rId3"/>
              </a:rPr>
              <a:t>http://</a:t>
            </a:r>
            <a:r>
              <a:rPr lang="pt-BR" u="sng" dirty="0" smtClean="0">
                <a:hlinkClick r:id="rId3"/>
              </a:rPr>
              <a:t>www.oracle.com/technetwork/java/javase/downloads/index.html</a:t>
            </a:r>
            <a:endParaRPr lang="pt-BR" u="sng" dirty="0" smtClean="0"/>
          </a:p>
          <a:p>
            <a:pPr lvl="1"/>
            <a:r>
              <a:rPr lang="pt-BR" dirty="0" smtClean="0"/>
              <a:t>Diretório C:\java\jdk7</a:t>
            </a:r>
          </a:p>
          <a:p>
            <a:endParaRPr lang="pt-BR"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ctrTitle"/>
          </p:nvPr>
        </p:nvSpPr>
        <p:spPr/>
        <p:txBody>
          <a:bodyPr/>
          <a:lstStyle/>
          <a:p>
            <a:r>
              <a:rPr lang="pt-BR" dirty="0" smtClean="0"/>
              <a:t>Introdução a linguagem </a:t>
            </a:r>
            <a:r>
              <a:rPr lang="pt-BR" dirty="0" err="1" smtClean="0"/>
              <a:t>Java</a:t>
            </a:r>
            <a:r>
              <a:rPr lang="pt-BR" baseline="30000" dirty="0" err="1" smtClean="0"/>
              <a:t>TM</a:t>
            </a:r>
            <a:endParaRPr lang="pt-BR" dirty="0"/>
          </a:p>
        </p:txBody>
      </p:sp>
      <p:sp>
        <p:nvSpPr>
          <p:cNvPr id="5" name="Subtítulo 4"/>
          <p:cNvSpPr>
            <a:spLocks noGrp="1"/>
          </p:cNvSpPr>
          <p:nvPr>
            <p:ph type="subTitle" idx="1"/>
          </p:nvPr>
        </p:nvSpPr>
        <p:spPr/>
        <p:txBody>
          <a:bodyPr/>
          <a:lstStyle/>
          <a:p>
            <a:r>
              <a:rPr lang="pt-BR" dirty="0" smtClean="0"/>
              <a:t>Professor Artur </a:t>
            </a:r>
            <a:r>
              <a:rPr lang="pt-BR" dirty="0" err="1" smtClean="0"/>
              <a:t>Todeschini</a:t>
            </a:r>
            <a:r>
              <a:rPr lang="pt-BR" dirty="0" smtClean="0"/>
              <a:t> </a:t>
            </a:r>
            <a:r>
              <a:rPr lang="pt-BR" dirty="0" err="1" smtClean="0"/>
              <a:t>Crestani</a:t>
            </a:r>
            <a:endParaRPr lang="pt-BR" dirty="0" smtClean="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Instalação </a:t>
            </a:r>
            <a:endParaRPr lang="pt-BR" dirty="0"/>
          </a:p>
        </p:txBody>
      </p:sp>
      <p:pic>
        <p:nvPicPr>
          <p:cNvPr id="1026" name="Picture 2"/>
          <p:cNvPicPr>
            <a:picLocks noGrp="1" noChangeAspect="1" noChangeArrowheads="1"/>
          </p:cNvPicPr>
          <p:nvPr>
            <p:ph idx="1"/>
          </p:nvPr>
        </p:nvPicPr>
        <p:blipFill>
          <a:blip r:embed="rId2"/>
          <a:srcRect l="2648" t="40407" r="80268" b="31182"/>
          <a:stretch>
            <a:fillRect/>
          </a:stretch>
        </p:blipFill>
        <p:spPr bwMode="auto">
          <a:xfrm>
            <a:off x="785786" y="1857364"/>
            <a:ext cx="2572391" cy="3208498"/>
          </a:xfrm>
          <a:prstGeom prst="rect">
            <a:avLst/>
          </a:prstGeom>
          <a:noFill/>
          <a:ln w="9525">
            <a:solidFill>
              <a:schemeClr val="tx1"/>
            </a:solidFill>
            <a:miter lim="800000"/>
            <a:headEnd/>
            <a:tailEnd/>
          </a:ln>
          <a:effectLst/>
        </p:spPr>
      </p:pic>
      <p:sp>
        <p:nvSpPr>
          <p:cNvPr id="5" name="CaixaDeTexto 4"/>
          <p:cNvSpPr txBox="1"/>
          <p:nvPr/>
        </p:nvSpPr>
        <p:spPr>
          <a:xfrm>
            <a:off x="3786182" y="2143116"/>
            <a:ext cx="4171335" cy="338554"/>
          </a:xfrm>
          <a:prstGeom prst="rect">
            <a:avLst/>
          </a:prstGeom>
          <a:noFill/>
        </p:spPr>
        <p:txBody>
          <a:bodyPr wrap="none" rtlCol="0">
            <a:spAutoFit/>
          </a:bodyPr>
          <a:lstStyle/>
          <a:p>
            <a:r>
              <a:rPr lang="pt-BR" sz="1600" dirty="0" smtClean="0">
                <a:latin typeface="Arial" pitchFamily="34" charset="0"/>
                <a:cs typeface="Arial" pitchFamily="34" charset="0"/>
              </a:rPr>
              <a:t>Diretório de instalação definido pelo usuário</a:t>
            </a:r>
            <a:endParaRPr lang="pt-BR" sz="1600" dirty="0">
              <a:latin typeface="Arial" pitchFamily="34" charset="0"/>
              <a:cs typeface="Arial" pitchFamily="34" charset="0"/>
            </a:endParaRPr>
          </a:p>
        </p:txBody>
      </p:sp>
      <p:sp>
        <p:nvSpPr>
          <p:cNvPr id="6" name="CaixaDeTexto 5"/>
          <p:cNvSpPr txBox="1"/>
          <p:nvPr/>
        </p:nvSpPr>
        <p:spPr>
          <a:xfrm>
            <a:off x="3786182" y="2559602"/>
            <a:ext cx="4703275" cy="338554"/>
          </a:xfrm>
          <a:prstGeom prst="rect">
            <a:avLst/>
          </a:prstGeom>
          <a:noFill/>
        </p:spPr>
        <p:txBody>
          <a:bodyPr wrap="none" rtlCol="0">
            <a:spAutoFit/>
          </a:bodyPr>
          <a:lstStyle/>
          <a:p>
            <a:r>
              <a:rPr lang="pt-BR" sz="1600" dirty="0" smtClean="0">
                <a:latin typeface="Arial" pitchFamily="34" charset="0"/>
                <a:cs typeface="Arial" pitchFamily="34" charset="0"/>
              </a:rPr>
              <a:t>Compilador, máquina virtual, documentador, etc...</a:t>
            </a:r>
            <a:endParaRPr lang="pt-BR" sz="1600" dirty="0">
              <a:latin typeface="Arial" pitchFamily="34" charset="0"/>
              <a:cs typeface="Arial" pitchFamily="34" charset="0"/>
            </a:endParaRPr>
          </a:p>
        </p:txBody>
      </p:sp>
      <p:sp>
        <p:nvSpPr>
          <p:cNvPr id="7" name="CaixaDeTexto 6"/>
          <p:cNvSpPr txBox="1"/>
          <p:nvPr/>
        </p:nvSpPr>
        <p:spPr>
          <a:xfrm>
            <a:off x="3786182" y="3000372"/>
            <a:ext cx="2279791" cy="338554"/>
          </a:xfrm>
          <a:prstGeom prst="rect">
            <a:avLst/>
          </a:prstGeom>
          <a:noFill/>
        </p:spPr>
        <p:txBody>
          <a:bodyPr wrap="none" rtlCol="0">
            <a:spAutoFit/>
          </a:bodyPr>
          <a:lstStyle/>
          <a:p>
            <a:r>
              <a:rPr lang="pt-BR" sz="1600" dirty="0" smtClean="0">
                <a:latin typeface="Arial" pitchFamily="34" charset="0"/>
                <a:cs typeface="Arial" pitchFamily="34" charset="0"/>
              </a:rPr>
              <a:t>Aplicativos de exemplo</a:t>
            </a:r>
            <a:endParaRPr lang="pt-BR" sz="1600" dirty="0">
              <a:latin typeface="Arial" pitchFamily="34" charset="0"/>
              <a:cs typeface="Arial" pitchFamily="34" charset="0"/>
            </a:endParaRPr>
          </a:p>
        </p:txBody>
      </p:sp>
      <p:sp>
        <p:nvSpPr>
          <p:cNvPr id="8" name="CaixaDeTexto 7"/>
          <p:cNvSpPr txBox="1"/>
          <p:nvPr/>
        </p:nvSpPr>
        <p:spPr>
          <a:xfrm>
            <a:off x="3786182" y="3429000"/>
            <a:ext cx="3958135" cy="338554"/>
          </a:xfrm>
          <a:prstGeom prst="rect">
            <a:avLst/>
          </a:prstGeom>
          <a:noFill/>
        </p:spPr>
        <p:txBody>
          <a:bodyPr wrap="none" rtlCol="0">
            <a:spAutoFit/>
          </a:bodyPr>
          <a:lstStyle/>
          <a:p>
            <a:r>
              <a:rPr lang="pt-BR" sz="1600" dirty="0" smtClean="0">
                <a:latin typeface="Arial" pitchFamily="34" charset="0"/>
                <a:cs typeface="Arial" pitchFamily="34" charset="0"/>
              </a:rPr>
              <a:t>Arquivos h. para integração código nativo</a:t>
            </a:r>
            <a:endParaRPr lang="pt-BR" sz="1600" dirty="0">
              <a:latin typeface="Arial" pitchFamily="34" charset="0"/>
              <a:cs typeface="Arial" pitchFamily="34" charset="0"/>
            </a:endParaRPr>
          </a:p>
        </p:txBody>
      </p:sp>
      <p:sp>
        <p:nvSpPr>
          <p:cNvPr id="9" name="CaixaDeTexto 8"/>
          <p:cNvSpPr txBox="1"/>
          <p:nvPr/>
        </p:nvSpPr>
        <p:spPr>
          <a:xfrm>
            <a:off x="3786182" y="3857628"/>
            <a:ext cx="4927952" cy="338554"/>
          </a:xfrm>
          <a:prstGeom prst="rect">
            <a:avLst/>
          </a:prstGeom>
          <a:noFill/>
        </p:spPr>
        <p:txBody>
          <a:bodyPr wrap="none" rtlCol="0">
            <a:spAutoFit/>
          </a:bodyPr>
          <a:lstStyle/>
          <a:p>
            <a:r>
              <a:rPr lang="pt-BR" sz="1600" dirty="0" smtClean="0">
                <a:latin typeface="Arial" pitchFamily="34" charset="0"/>
                <a:cs typeface="Arial" pitchFamily="34" charset="0"/>
              </a:rPr>
              <a:t>Ambiente de execução (Java </a:t>
            </a:r>
            <a:r>
              <a:rPr lang="pt-BR" sz="1600" dirty="0" err="1" smtClean="0">
                <a:latin typeface="Arial" pitchFamily="34" charset="0"/>
                <a:cs typeface="Arial" pitchFamily="34" charset="0"/>
              </a:rPr>
              <a:t>Runtime</a:t>
            </a:r>
            <a:r>
              <a:rPr lang="pt-BR" sz="1600" dirty="0" smtClean="0">
                <a:latin typeface="Arial" pitchFamily="34" charset="0"/>
                <a:cs typeface="Arial" pitchFamily="34" charset="0"/>
              </a:rPr>
              <a:t> </a:t>
            </a:r>
            <a:r>
              <a:rPr lang="pt-BR" sz="1600" dirty="0" err="1" smtClean="0">
                <a:latin typeface="Arial" pitchFamily="34" charset="0"/>
                <a:cs typeface="Arial" pitchFamily="34" charset="0"/>
              </a:rPr>
              <a:t>Environment</a:t>
            </a:r>
            <a:r>
              <a:rPr lang="pt-BR" sz="1600" dirty="0" smtClean="0">
                <a:latin typeface="Arial" pitchFamily="34" charset="0"/>
                <a:cs typeface="Arial" pitchFamily="34" charset="0"/>
              </a:rPr>
              <a:t>)</a:t>
            </a:r>
            <a:endParaRPr lang="pt-BR" sz="1600" dirty="0">
              <a:latin typeface="Arial" pitchFamily="34" charset="0"/>
              <a:cs typeface="Arial" pitchFamily="34" charset="0"/>
            </a:endParaRPr>
          </a:p>
        </p:txBody>
      </p:sp>
      <p:cxnSp>
        <p:nvCxnSpPr>
          <p:cNvPr id="11" name="Conector de seta reta 10"/>
          <p:cNvCxnSpPr>
            <a:endCxn id="5" idx="1"/>
          </p:cNvCxnSpPr>
          <p:nvPr/>
        </p:nvCxnSpPr>
        <p:spPr>
          <a:xfrm flipV="1">
            <a:off x="3357554" y="2312393"/>
            <a:ext cx="428628" cy="18791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3" name="Conector de seta reta 12"/>
          <p:cNvCxnSpPr>
            <a:endCxn id="6" idx="1"/>
          </p:cNvCxnSpPr>
          <p:nvPr/>
        </p:nvCxnSpPr>
        <p:spPr>
          <a:xfrm flipV="1">
            <a:off x="3357554" y="2728879"/>
            <a:ext cx="428628" cy="12861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5" name="Conector de seta reta 14"/>
          <p:cNvCxnSpPr>
            <a:endCxn id="7" idx="1"/>
          </p:cNvCxnSpPr>
          <p:nvPr/>
        </p:nvCxnSpPr>
        <p:spPr>
          <a:xfrm flipV="1">
            <a:off x="3357554" y="3169649"/>
            <a:ext cx="428628" cy="5717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7" name="Conector de seta reta 16"/>
          <p:cNvCxnSpPr>
            <a:endCxn id="8" idx="1"/>
          </p:cNvCxnSpPr>
          <p:nvPr/>
        </p:nvCxnSpPr>
        <p:spPr>
          <a:xfrm flipV="1">
            <a:off x="3357554" y="3598277"/>
            <a:ext cx="428628" cy="5717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9" name="Conector de seta reta 18"/>
          <p:cNvCxnSpPr>
            <a:endCxn id="9" idx="1"/>
          </p:cNvCxnSpPr>
          <p:nvPr/>
        </p:nvCxnSpPr>
        <p:spPr>
          <a:xfrm flipV="1">
            <a:off x="3357554" y="4026905"/>
            <a:ext cx="428628" cy="4503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4" name="CaixaDeTexto 8"/>
          <p:cNvSpPr txBox="1"/>
          <p:nvPr/>
        </p:nvSpPr>
        <p:spPr>
          <a:xfrm>
            <a:off x="785786" y="5023701"/>
            <a:ext cx="3222757" cy="338554"/>
          </a:xfrm>
          <a:prstGeom prst="rect">
            <a:avLst/>
          </a:prstGeom>
          <a:noFill/>
        </p:spPr>
        <p:txBody>
          <a:bodyPr wrap="none" rtlCol="0">
            <a:spAutoFit/>
          </a:bodyPr>
          <a:lstStyle/>
          <a:p>
            <a:r>
              <a:rPr lang="en-US" sz="1600" dirty="0" smtClean="0"/>
              <a:t>(HORSTMANN; CORNELL 2008, p 21)</a:t>
            </a:r>
            <a:endParaRPr lang="pt-BR" sz="1600" dirty="0">
              <a:latin typeface="Arial" pitchFamily="34" charset="0"/>
              <a:cs typeface="Arial" pitchFamily="34" charset="0"/>
            </a:endParaRPr>
          </a:p>
        </p:txBody>
      </p:sp>
      <p:cxnSp>
        <p:nvCxnSpPr>
          <p:cNvPr id="16" name="Conector de seta reta 15"/>
          <p:cNvCxnSpPr/>
          <p:nvPr/>
        </p:nvCxnSpPr>
        <p:spPr>
          <a:xfrm flipV="1">
            <a:off x="3357554" y="4720927"/>
            <a:ext cx="428628" cy="4503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0" name="CaixaDeTexto 19"/>
          <p:cNvSpPr txBox="1"/>
          <p:nvPr/>
        </p:nvSpPr>
        <p:spPr>
          <a:xfrm>
            <a:off x="3938582" y="4551650"/>
            <a:ext cx="2770310" cy="338554"/>
          </a:xfrm>
          <a:prstGeom prst="rect">
            <a:avLst/>
          </a:prstGeom>
          <a:noFill/>
        </p:spPr>
        <p:txBody>
          <a:bodyPr wrap="none" rtlCol="0">
            <a:spAutoFit/>
          </a:bodyPr>
          <a:lstStyle/>
          <a:p>
            <a:r>
              <a:rPr lang="pt-BR" sz="1600" dirty="0" smtClean="0">
                <a:latin typeface="Arial" pitchFamily="34" charset="0"/>
                <a:cs typeface="Arial" pitchFamily="34" charset="0"/>
              </a:rPr>
              <a:t>Códigos da linguagem Java.</a:t>
            </a:r>
            <a:endParaRPr lang="pt-BR" sz="1600" dirty="0">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Instalação</a:t>
            </a:r>
            <a:endParaRPr lang="pt-BR" dirty="0"/>
          </a:p>
        </p:txBody>
      </p:sp>
      <p:sp>
        <p:nvSpPr>
          <p:cNvPr id="3" name="Espaço Reservado para Conteúdo 2"/>
          <p:cNvSpPr>
            <a:spLocks noGrp="1"/>
          </p:cNvSpPr>
          <p:nvPr>
            <p:ph idx="1"/>
          </p:nvPr>
        </p:nvSpPr>
        <p:spPr/>
        <p:txBody>
          <a:bodyPr>
            <a:noAutofit/>
          </a:bodyPr>
          <a:lstStyle/>
          <a:p>
            <a:pPr>
              <a:buNone/>
            </a:pPr>
            <a:r>
              <a:rPr lang="pt-BR" sz="2800" dirty="0" smtClean="0"/>
              <a:t>JAVA_HOME e PATH</a:t>
            </a:r>
          </a:p>
          <a:p>
            <a:r>
              <a:rPr lang="pt-BR" sz="2800" dirty="0" smtClean="0"/>
              <a:t>Para facilitar o uso do compilador e interpretador, recomendamos colocar o diretório c:\java\jdk\bin no </a:t>
            </a:r>
            <a:r>
              <a:rPr lang="pt-BR" sz="2800" b="1" dirty="0" smtClean="0"/>
              <a:t>PATH</a:t>
            </a:r>
            <a:r>
              <a:rPr lang="pt-BR" sz="2800" dirty="0" smtClean="0"/>
              <a:t>;</a:t>
            </a:r>
          </a:p>
          <a:p>
            <a:r>
              <a:rPr lang="pt-BR" sz="2800" dirty="0"/>
              <a:t>Devemos criar uma variável de ambiente </a:t>
            </a:r>
            <a:r>
              <a:rPr lang="pt-BR" sz="2800" dirty="0" smtClean="0"/>
              <a:t>chamada JAVA_HOME</a:t>
            </a:r>
            <a:r>
              <a:rPr lang="pt-BR" sz="2800" dirty="0"/>
              <a:t>, indicando o local de instalação do Kit</a:t>
            </a:r>
            <a:r>
              <a:rPr lang="pt-BR" sz="2800" dirty="0" smtClean="0"/>
              <a:t>;</a:t>
            </a:r>
          </a:p>
          <a:p>
            <a:r>
              <a:rPr lang="pt-BR" sz="2800" dirty="0"/>
              <a:t>Esta variável é utilizada para aplicativos que dependem </a:t>
            </a:r>
            <a:r>
              <a:rPr lang="pt-BR" sz="2800" dirty="0" smtClean="0"/>
              <a:t>de Java </a:t>
            </a:r>
            <a:r>
              <a:rPr lang="pt-BR" sz="2800" dirty="0"/>
              <a:t>poderem localizar a máquina </a:t>
            </a:r>
            <a:r>
              <a:rPr lang="pt-BR" sz="2800" dirty="0" smtClean="0"/>
              <a:t>virtual.</a:t>
            </a:r>
            <a:endParaRPr lang="pt-BR" sz="2800" dirty="0"/>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Instalação</a:t>
            </a:r>
            <a:endParaRPr lang="pt-BR" dirty="0"/>
          </a:p>
        </p:txBody>
      </p:sp>
      <p:sp>
        <p:nvSpPr>
          <p:cNvPr id="3" name="Espaço Reservado para Conteúdo 2"/>
          <p:cNvSpPr>
            <a:spLocks noGrp="1"/>
          </p:cNvSpPr>
          <p:nvPr>
            <p:ph idx="1"/>
          </p:nvPr>
        </p:nvSpPr>
        <p:spPr/>
        <p:txBody>
          <a:bodyPr>
            <a:normAutofit/>
          </a:bodyPr>
          <a:lstStyle/>
          <a:p>
            <a:pPr marL="514350" indent="-514350">
              <a:buFont typeface="+mj-lt"/>
              <a:buAutoNum type="arabicPeriod"/>
            </a:pPr>
            <a:r>
              <a:rPr lang="pt-BR" sz="2800" dirty="0" smtClean="0"/>
              <a:t>Clique com o botão direito no</a:t>
            </a:r>
            <a:br>
              <a:rPr lang="pt-BR" sz="2800" dirty="0" smtClean="0"/>
            </a:br>
            <a:r>
              <a:rPr lang="pt-BR" sz="2800" dirty="0" smtClean="0"/>
              <a:t>“Meu Computador”, em seguida em propriedades:</a:t>
            </a:r>
            <a:endParaRPr lang="pt-BR" sz="2800" dirty="0"/>
          </a:p>
        </p:txBody>
      </p:sp>
      <p:pic>
        <p:nvPicPr>
          <p:cNvPr id="2050" name="Picture 2"/>
          <p:cNvPicPr>
            <a:picLocks noChangeAspect="1" noChangeArrowheads="1"/>
          </p:cNvPicPr>
          <p:nvPr/>
        </p:nvPicPr>
        <p:blipFill>
          <a:blip r:embed="rId2"/>
          <a:srcRect l="22266" t="39375" r="52539" b="28750"/>
          <a:stretch>
            <a:fillRect/>
          </a:stretch>
        </p:blipFill>
        <p:spPr bwMode="auto">
          <a:xfrm>
            <a:off x="2571736" y="3357562"/>
            <a:ext cx="3571900" cy="2824293"/>
          </a:xfrm>
          <a:prstGeom prst="rect">
            <a:avLst/>
          </a:prstGeom>
          <a:noFill/>
          <a:ln w="9525">
            <a:solidFill>
              <a:schemeClr val="tx1"/>
            </a:solidFill>
            <a:miter lim="800000"/>
            <a:headEnd/>
            <a:tailEnd/>
          </a:ln>
          <a:effectLst/>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Instalação</a:t>
            </a:r>
            <a:endParaRPr lang="pt-BR" dirty="0"/>
          </a:p>
        </p:txBody>
      </p:sp>
      <p:sp>
        <p:nvSpPr>
          <p:cNvPr id="3" name="Espaço Reservado para Conteúdo 2"/>
          <p:cNvSpPr>
            <a:spLocks noGrp="1"/>
          </p:cNvSpPr>
          <p:nvPr>
            <p:ph idx="1"/>
          </p:nvPr>
        </p:nvSpPr>
        <p:spPr/>
        <p:txBody>
          <a:bodyPr>
            <a:normAutofit lnSpcReduction="10000"/>
          </a:bodyPr>
          <a:lstStyle/>
          <a:p>
            <a:pPr marL="514350" indent="-514350">
              <a:buFont typeface="+mj-lt"/>
              <a:buAutoNum type="arabicPeriod" startAt="2"/>
            </a:pPr>
            <a:r>
              <a:rPr lang="pt-BR" sz="2800" dirty="0" smtClean="0"/>
              <a:t>Clique em “Configurações avançadas do sistema”:</a:t>
            </a:r>
          </a:p>
          <a:p>
            <a:pPr marL="514350" indent="-514350">
              <a:buFont typeface="+mj-lt"/>
              <a:buAutoNum type="arabicPeriod" startAt="2"/>
            </a:pPr>
            <a:endParaRPr lang="pt-BR" sz="2800" dirty="0" smtClean="0"/>
          </a:p>
          <a:p>
            <a:pPr marL="514350" indent="-514350">
              <a:buFont typeface="+mj-lt"/>
              <a:buAutoNum type="arabicPeriod" startAt="2"/>
            </a:pPr>
            <a:endParaRPr lang="pt-BR" sz="2800" dirty="0"/>
          </a:p>
          <a:p>
            <a:pPr marL="514350" indent="-514350">
              <a:buFont typeface="+mj-lt"/>
              <a:buAutoNum type="arabicPeriod" startAt="2"/>
            </a:pPr>
            <a:endParaRPr lang="pt-BR" sz="2800" dirty="0" smtClean="0"/>
          </a:p>
          <a:p>
            <a:pPr marL="514350" indent="-514350">
              <a:buFont typeface="+mj-lt"/>
              <a:buAutoNum type="arabicPeriod" startAt="2"/>
            </a:pPr>
            <a:endParaRPr lang="pt-BR" sz="2800" dirty="0"/>
          </a:p>
          <a:p>
            <a:pPr marL="514350" indent="-514350">
              <a:buFont typeface="+mj-lt"/>
              <a:buAutoNum type="arabicPeriod" startAt="2"/>
            </a:pPr>
            <a:endParaRPr lang="pt-BR" sz="2800" dirty="0" smtClean="0"/>
          </a:p>
          <a:p>
            <a:pPr marL="0" indent="0">
              <a:buNone/>
            </a:pPr>
            <a:endParaRPr lang="pt-BR" sz="2800" dirty="0"/>
          </a:p>
          <a:p>
            <a:pPr marL="0" indent="0">
              <a:buNone/>
            </a:pPr>
            <a:r>
              <a:rPr lang="en-US" sz="2800" dirty="0" smtClean="0"/>
              <a:t>(</a:t>
            </a:r>
            <a:r>
              <a:rPr lang="en-US" sz="2800" dirty="0"/>
              <a:t>HORSTMANN; CORNELL 2008, </a:t>
            </a:r>
            <a:r>
              <a:rPr lang="en-US" sz="2800" dirty="0" smtClean="0"/>
              <a:t>p. 19)</a:t>
            </a:r>
            <a:r>
              <a:rPr lang="pt-BR" sz="2800" dirty="0" smtClean="0"/>
              <a:t>.</a:t>
            </a:r>
            <a:endParaRPr lang="pt-BR" sz="2800" dirty="0"/>
          </a:p>
        </p:txBody>
      </p:sp>
      <p:pic>
        <p:nvPicPr>
          <p:cNvPr id="3074" name="Picture 2"/>
          <p:cNvPicPr>
            <a:picLocks noChangeAspect="1" noChangeArrowheads="1"/>
          </p:cNvPicPr>
          <p:nvPr/>
        </p:nvPicPr>
        <p:blipFill>
          <a:blip r:embed="rId2"/>
          <a:srcRect b="51858"/>
          <a:stretch>
            <a:fillRect/>
          </a:stretch>
        </p:blipFill>
        <p:spPr bwMode="auto">
          <a:xfrm>
            <a:off x="928662" y="2556017"/>
            <a:ext cx="7305675" cy="2714644"/>
          </a:xfrm>
          <a:prstGeom prst="rect">
            <a:avLst/>
          </a:prstGeom>
          <a:noFill/>
          <a:ln w="9525">
            <a:noFill/>
            <a:miter lim="800000"/>
            <a:headEnd/>
            <a:tailEnd/>
          </a:ln>
          <a:effectLst/>
        </p:spPr>
      </p:pic>
      <p:cxnSp>
        <p:nvCxnSpPr>
          <p:cNvPr id="7" name="Conector de seta reta 6"/>
          <p:cNvCxnSpPr/>
          <p:nvPr/>
        </p:nvCxnSpPr>
        <p:spPr>
          <a:xfrm rot="5400000">
            <a:off x="915205" y="2893215"/>
            <a:ext cx="2214578" cy="1143008"/>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Instalação</a:t>
            </a:r>
            <a:endParaRPr lang="pt-BR" dirty="0"/>
          </a:p>
        </p:txBody>
      </p:sp>
      <p:sp>
        <p:nvSpPr>
          <p:cNvPr id="3" name="Espaço Reservado para Conteúdo 2"/>
          <p:cNvSpPr>
            <a:spLocks noGrp="1"/>
          </p:cNvSpPr>
          <p:nvPr>
            <p:ph idx="1"/>
          </p:nvPr>
        </p:nvSpPr>
        <p:spPr/>
        <p:txBody>
          <a:bodyPr/>
          <a:lstStyle/>
          <a:p>
            <a:pPr marL="514350" indent="-514350">
              <a:buFont typeface="+mj-lt"/>
              <a:buAutoNum type="arabicPeriod" startAt="3"/>
            </a:pPr>
            <a:r>
              <a:rPr lang="pt-BR" dirty="0" smtClean="0"/>
              <a:t>Clique em </a:t>
            </a:r>
          </a:p>
          <a:p>
            <a:pPr>
              <a:buNone/>
            </a:pPr>
            <a:r>
              <a:rPr lang="pt-BR" dirty="0" smtClean="0"/>
              <a:t>“Variáveis de ambiente”:</a:t>
            </a:r>
          </a:p>
          <a:p>
            <a:pPr>
              <a:buNone/>
            </a:pPr>
            <a:endParaRPr lang="en-US" sz="1800" dirty="0" smtClean="0"/>
          </a:p>
          <a:p>
            <a:pPr>
              <a:buNone/>
            </a:pPr>
            <a:r>
              <a:rPr lang="en-US" sz="1800" dirty="0" smtClean="0"/>
              <a:t>(HORSTMANN</a:t>
            </a:r>
            <a:r>
              <a:rPr lang="en-US" sz="1800" dirty="0"/>
              <a:t>; CORNELL 2008, p. 19)</a:t>
            </a:r>
            <a:r>
              <a:rPr lang="pt-BR" sz="1800" dirty="0"/>
              <a:t>.</a:t>
            </a:r>
          </a:p>
          <a:p>
            <a:pPr>
              <a:buNone/>
            </a:pPr>
            <a:endParaRPr lang="pt-BR" sz="1800" dirty="0"/>
          </a:p>
        </p:txBody>
      </p:sp>
      <p:pic>
        <p:nvPicPr>
          <p:cNvPr id="4098" name="Picture 2"/>
          <p:cNvPicPr>
            <a:picLocks noChangeAspect="1" noChangeArrowheads="1"/>
          </p:cNvPicPr>
          <p:nvPr/>
        </p:nvPicPr>
        <p:blipFill>
          <a:blip r:embed="rId2"/>
          <a:srcRect/>
          <a:stretch>
            <a:fillRect/>
          </a:stretch>
        </p:blipFill>
        <p:spPr bwMode="auto">
          <a:xfrm>
            <a:off x="5072066" y="1857364"/>
            <a:ext cx="4000500" cy="4905375"/>
          </a:xfrm>
          <a:prstGeom prst="rect">
            <a:avLst/>
          </a:prstGeom>
          <a:noFill/>
          <a:ln w="9525">
            <a:noFill/>
            <a:miter lim="800000"/>
            <a:headEnd/>
            <a:tailEnd/>
          </a:ln>
          <a:effectLst/>
        </p:spPr>
      </p:pic>
      <p:cxnSp>
        <p:nvCxnSpPr>
          <p:cNvPr id="5" name="Conector de seta reta 4"/>
          <p:cNvCxnSpPr/>
          <p:nvPr/>
        </p:nvCxnSpPr>
        <p:spPr>
          <a:xfrm>
            <a:off x="4143372" y="2714620"/>
            <a:ext cx="3357586" cy="3071834"/>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Instalação</a:t>
            </a:r>
            <a:endParaRPr lang="pt-BR" dirty="0"/>
          </a:p>
        </p:txBody>
      </p:sp>
      <p:sp>
        <p:nvSpPr>
          <p:cNvPr id="3" name="Espaço Reservado para Conteúdo 2"/>
          <p:cNvSpPr>
            <a:spLocks noGrp="1"/>
          </p:cNvSpPr>
          <p:nvPr>
            <p:ph idx="1"/>
          </p:nvPr>
        </p:nvSpPr>
        <p:spPr>
          <a:xfrm>
            <a:off x="457200" y="1600200"/>
            <a:ext cx="8043890" cy="4937158"/>
          </a:xfrm>
        </p:spPr>
        <p:txBody>
          <a:bodyPr>
            <a:normAutofit fontScale="92500" lnSpcReduction="10000"/>
          </a:bodyPr>
          <a:lstStyle/>
          <a:p>
            <a:pPr marL="514350" indent="-514350">
              <a:buFont typeface="+mj-lt"/>
              <a:buAutoNum type="arabicPeriod" startAt="4"/>
            </a:pPr>
            <a:r>
              <a:rPr lang="pt-BR" dirty="0" smtClean="0"/>
              <a:t>Clique em “Path”, “Editar” se houver, senão “Novo”:</a:t>
            </a:r>
          </a:p>
          <a:p>
            <a:pPr marL="514350" indent="-514350">
              <a:buFont typeface="+mj-lt"/>
              <a:buAutoNum type="arabicPeriod" startAt="4"/>
            </a:pPr>
            <a:r>
              <a:rPr lang="pt-BR" dirty="0" smtClean="0"/>
              <a:t>Preencha os campos</a:t>
            </a:r>
            <a:br>
              <a:rPr lang="pt-BR" dirty="0" smtClean="0"/>
            </a:br>
            <a:r>
              <a:rPr lang="pt-BR" dirty="0" smtClean="0"/>
              <a:t>com os seguintes </a:t>
            </a:r>
            <a:br>
              <a:rPr lang="pt-BR" dirty="0" smtClean="0"/>
            </a:br>
            <a:r>
              <a:rPr lang="pt-BR" dirty="0" smtClean="0"/>
              <a:t>valores:</a:t>
            </a:r>
          </a:p>
          <a:p>
            <a:pPr marL="514350" indent="-514350">
              <a:buFont typeface="+mj-lt"/>
              <a:buAutoNum type="arabicPeriod" startAt="4"/>
            </a:pPr>
            <a:endParaRPr lang="pt-BR" dirty="0"/>
          </a:p>
          <a:p>
            <a:pPr marL="514350" indent="-514350">
              <a:buFont typeface="+mj-lt"/>
              <a:buAutoNum type="arabicPeriod" startAt="4"/>
            </a:pPr>
            <a:endParaRPr lang="pt-BR" dirty="0" smtClean="0"/>
          </a:p>
          <a:p>
            <a:pPr marL="514350" indent="-514350">
              <a:buFont typeface="+mj-lt"/>
              <a:buAutoNum type="arabicPeriod" startAt="4"/>
            </a:pPr>
            <a:endParaRPr lang="pt-BR" dirty="0"/>
          </a:p>
          <a:p>
            <a:pPr marL="0" indent="0">
              <a:buNone/>
            </a:pPr>
            <a:endParaRPr lang="en-US" dirty="0" smtClean="0"/>
          </a:p>
          <a:p>
            <a:pPr marL="0" indent="0">
              <a:buNone/>
            </a:pPr>
            <a:r>
              <a:rPr lang="en-US" sz="1900" dirty="0" smtClean="0"/>
              <a:t>(</a:t>
            </a:r>
            <a:r>
              <a:rPr lang="en-US" sz="1900" dirty="0"/>
              <a:t>HORSTMANN; CORNELL 2008, p. 19)</a:t>
            </a:r>
            <a:r>
              <a:rPr lang="pt-BR" sz="1900" dirty="0"/>
              <a:t>.</a:t>
            </a:r>
          </a:p>
          <a:p>
            <a:pPr marL="514350" indent="-514350">
              <a:buFont typeface="+mj-lt"/>
              <a:buAutoNum type="arabicPeriod" startAt="4"/>
            </a:pPr>
            <a:endParaRPr lang="pt-BR" sz="1900" dirty="0"/>
          </a:p>
        </p:txBody>
      </p:sp>
      <p:pic>
        <p:nvPicPr>
          <p:cNvPr id="5122" name="Picture 2"/>
          <p:cNvPicPr>
            <a:picLocks noChangeAspect="1" noChangeArrowheads="1"/>
          </p:cNvPicPr>
          <p:nvPr/>
        </p:nvPicPr>
        <p:blipFill>
          <a:blip r:embed="rId2"/>
          <a:srcRect/>
          <a:stretch>
            <a:fillRect/>
          </a:stretch>
        </p:blipFill>
        <p:spPr bwMode="auto">
          <a:xfrm>
            <a:off x="1500166" y="4372774"/>
            <a:ext cx="3400425" cy="1457325"/>
          </a:xfrm>
          <a:prstGeom prst="rect">
            <a:avLst/>
          </a:prstGeom>
          <a:noFill/>
          <a:ln w="9525">
            <a:noFill/>
            <a:miter lim="800000"/>
            <a:headEnd/>
            <a:tailEnd/>
          </a:ln>
          <a:effectLst/>
        </p:spPr>
      </p:pic>
      <p:pic>
        <p:nvPicPr>
          <p:cNvPr id="5123" name="Picture 3"/>
          <p:cNvPicPr>
            <a:picLocks noChangeAspect="1" noChangeArrowheads="1"/>
          </p:cNvPicPr>
          <p:nvPr/>
        </p:nvPicPr>
        <p:blipFill>
          <a:blip r:embed="rId3"/>
          <a:srcRect/>
          <a:stretch>
            <a:fillRect/>
          </a:stretch>
        </p:blipFill>
        <p:spPr bwMode="auto">
          <a:xfrm>
            <a:off x="5286380" y="2643182"/>
            <a:ext cx="3752850" cy="4152900"/>
          </a:xfrm>
          <a:prstGeom prst="rect">
            <a:avLst/>
          </a:prstGeom>
          <a:noFill/>
          <a:ln w="9525">
            <a:noFill/>
            <a:miter lim="800000"/>
            <a:headEnd/>
            <a:tailEnd/>
          </a:ln>
          <a:effectLst/>
        </p:spPr>
      </p:pic>
      <p:cxnSp>
        <p:nvCxnSpPr>
          <p:cNvPr id="7" name="Conector de seta reta 6"/>
          <p:cNvCxnSpPr/>
          <p:nvPr/>
        </p:nvCxnSpPr>
        <p:spPr>
          <a:xfrm rot="16200000" flipH="1">
            <a:off x="4429124" y="2786058"/>
            <a:ext cx="4000528" cy="2428892"/>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9" name="Conector de seta reta 8"/>
          <p:cNvCxnSpPr/>
          <p:nvPr/>
        </p:nvCxnSpPr>
        <p:spPr>
          <a:xfrm>
            <a:off x="2857488" y="2500306"/>
            <a:ext cx="3786214" cy="3500462"/>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Instalação</a:t>
            </a:r>
            <a:endParaRPr lang="pt-BR" dirty="0"/>
          </a:p>
        </p:txBody>
      </p:sp>
      <p:sp>
        <p:nvSpPr>
          <p:cNvPr id="3" name="Espaço Reservado para Conteúdo 2"/>
          <p:cNvSpPr>
            <a:spLocks noGrp="1"/>
          </p:cNvSpPr>
          <p:nvPr>
            <p:ph idx="1"/>
          </p:nvPr>
        </p:nvSpPr>
        <p:spPr/>
        <p:txBody>
          <a:bodyPr/>
          <a:lstStyle/>
          <a:p>
            <a:pPr marL="514350" indent="-514350">
              <a:buFont typeface="+mj-lt"/>
              <a:buAutoNum type="arabicPeriod" startAt="5"/>
            </a:pPr>
            <a:r>
              <a:rPr lang="pt-BR" dirty="0"/>
              <a:t>Clique em “</a:t>
            </a:r>
            <a:r>
              <a:rPr lang="pt-BR" dirty="0" err="1"/>
              <a:t>New</a:t>
            </a:r>
            <a:r>
              <a:rPr lang="pt-BR" dirty="0"/>
              <a:t>” / “Novo</a:t>
            </a:r>
            <a:r>
              <a:rPr lang="pt-BR" dirty="0" smtClean="0"/>
              <a:t>”:</a:t>
            </a:r>
          </a:p>
          <a:p>
            <a:pPr marL="514350" indent="-514350">
              <a:buFont typeface="+mj-lt"/>
              <a:buAutoNum type="arabicPeriod" startAt="5"/>
            </a:pPr>
            <a:r>
              <a:rPr lang="pt-BR" dirty="0" smtClean="0"/>
              <a:t>Preencha os campos</a:t>
            </a:r>
            <a:br>
              <a:rPr lang="pt-BR" dirty="0" smtClean="0"/>
            </a:br>
            <a:r>
              <a:rPr lang="pt-BR" dirty="0" smtClean="0"/>
              <a:t>com os seguintes </a:t>
            </a:r>
            <a:br>
              <a:rPr lang="pt-BR" dirty="0" smtClean="0"/>
            </a:br>
            <a:r>
              <a:rPr lang="pt-BR" dirty="0" smtClean="0"/>
              <a:t>valores:</a:t>
            </a:r>
          </a:p>
          <a:p>
            <a:pPr marL="514350" indent="-514350">
              <a:buFont typeface="+mj-lt"/>
              <a:buAutoNum type="arabicPeriod" startAt="5"/>
            </a:pPr>
            <a:endParaRPr lang="pt-BR" dirty="0"/>
          </a:p>
        </p:txBody>
      </p:sp>
      <p:pic>
        <p:nvPicPr>
          <p:cNvPr id="6146" name="Picture 2"/>
          <p:cNvPicPr>
            <a:picLocks noChangeAspect="1" noChangeArrowheads="1"/>
          </p:cNvPicPr>
          <p:nvPr/>
        </p:nvPicPr>
        <p:blipFill>
          <a:blip r:embed="rId2"/>
          <a:srcRect/>
          <a:stretch>
            <a:fillRect/>
          </a:stretch>
        </p:blipFill>
        <p:spPr bwMode="auto">
          <a:xfrm>
            <a:off x="5286380" y="2633686"/>
            <a:ext cx="3752850" cy="4152900"/>
          </a:xfrm>
          <a:prstGeom prst="rect">
            <a:avLst/>
          </a:prstGeom>
          <a:noFill/>
          <a:ln w="9525">
            <a:noFill/>
            <a:miter lim="800000"/>
            <a:headEnd/>
            <a:tailEnd/>
          </a:ln>
          <a:effectLst/>
        </p:spPr>
      </p:pic>
      <p:pic>
        <p:nvPicPr>
          <p:cNvPr id="6147" name="Picture 3"/>
          <p:cNvPicPr>
            <a:picLocks noChangeAspect="1" noChangeArrowheads="1"/>
          </p:cNvPicPr>
          <p:nvPr/>
        </p:nvPicPr>
        <p:blipFill>
          <a:blip r:embed="rId3"/>
          <a:srcRect/>
          <a:stretch>
            <a:fillRect/>
          </a:stretch>
        </p:blipFill>
        <p:spPr bwMode="auto">
          <a:xfrm>
            <a:off x="1785918" y="3829063"/>
            <a:ext cx="3400425" cy="1457325"/>
          </a:xfrm>
          <a:prstGeom prst="rect">
            <a:avLst/>
          </a:prstGeom>
          <a:noFill/>
          <a:ln w="9525">
            <a:noFill/>
            <a:miter lim="800000"/>
            <a:headEnd/>
            <a:tailEnd/>
          </a:ln>
          <a:effectLst/>
        </p:spPr>
      </p:pic>
      <p:cxnSp>
        <p:nvCxnSpPr>
          <p:cNvPr id="7" name="Conector de seta reta 6"/>
          <p:cNvCxnSpPr/>
          <p:nvPr/>
        </p:nvCxnSpPr>
        <p:spPr>
          <a:xfrm rot="5400000">
            <a:off x="2928926" y="5000636"/>
            <a:ext cx="928694" cy="35719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8" name="CaixaDeTexto 7"/>
          <p:cNvSpPr txBox="1"/>
          <p:nvPr/>
        </p:nvSpPr>
        <p:spPr>
          <a:xfrm>
            <a:off x="1500166" y="5643578"/>
            <a:ext cx="2503570" cy="369332"/>
          </a:xfrm>
          <a:prstGeom prst="rect">
            <a:avLst/>
          </a:prstGeom>
          <a:noFill/>
        </p:spPr>
        <p:txBody>
          <a:bodyPr wrap="none" rtlCol="0">
            <a:spAutoFit/>
          </a:bodyPr>
          <a:lstStyle/>
          <a:p>
            <a:r>
              <a:rPr lang="pt-BR" dirty="0" smtClean="0"/>
              <a:t>Atenção, não coloca \</a:t>
            </a:r>
            <a:r>
              <a:rPr lang="pt-BR" dirty="0" err="1" smtClean="0"/>
              <a:t>bin</a:t>
            </a:r>
            <a:endParaRPr lang="pt-BR" dirty="0"/>
          </a:p>
        </p:txBody>
      </p:sp>
      <p:cxnSp>
        <p:nvCxnSpPr>
          <p:cNvPr id="12" name="Conector de seta reta 11"/>
          <p:cNvCxnSpPr/>
          <p:nvPr/>
        </p:nvCxnSpPr>
        <p:spPr>
          <a:xfrm rot="16200000" flipH="1">
            <a:off x="4071934" y="3643314"/>
            <a:ext cx="4071966" cy="642942"/>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Instalação</a:t>
            </a:r>
            <a:endParaRPr lang="pt-BR" dirty="0"/>
          </a:p>
        </p:txBody>
      </p:sp>
      <p:sp>
        <p:nvSpPr>
          <p:cNvPr id="3" name="Espaço Reservado para Conteúdo 2"/>
          <p:cNvSpPr>
            <a:spLocks noGrp="1"/>
          </p:cNvSpPr>
          <p:nvPr>
            <p:ph idx="1"/>
          </p:nvPr>
        </p:nvSpPr>
        <p:spPr>
          <a:xfrm>
            <a:off x="249027" y="1600200"/>
            <a:ext cx="8641275" cy="4525963"/>
          </a:xfrm>
        </p:spPr>
        <p:txBody>
          <a:bodyPr>
            <a:normAutofit/>
          </a:bodyPr>
          <a:lstStyle/>
          <a:p>
            <a:pPr marL="0" indent="0">
              <a:buNone/>
            </a:pPr>
            <a:r>
              <a:rPr lang="pt-BR" dirty="0" smtClean="0"/>
              <a:t>Caso você não queira colocar variáveis de ambiente  permanentes pode faze-lo através dos três comandos de </a:t>
            </a:r>
            <a:r>
              <a:rPr lang="pt-BR" dirty="0" err="1" smtClean="0"/>
              <a:t>prompt</a:t>
            </a:r>
            <a:r>
              <a:rPr lang="pt-BR" dirty="0" smtClean="0"/>
              <a:t> de abaixo:</a:t>
            </a:r>
          </a:p>
          <a:p>
            <a:pPr marL="0" indent="0">
              <a:buNone/>
            </a:pPr>
            <a:endParaRPr lang="pt-BR" dirty="0"/>
          </a:p>
          <a:p>
            <a:pPr marL="514350" indent="-514350">
              <a:buFont typeface="+mj-lt"/>
              <a:buAutoNum type="arabicPeriod"/>
            </a:pPr>
            <a:r>
              <a:rPr lang="sv-SE" dirty="0"/>
              <a:t>SET </a:t>
            </a:r>
            <a:r>
              <a:rPr lang="sv-SE" dirty="0" smtClean="0"/>
              <a:t>JAVA_HOME=C:\Program Files\Java\jdk1.7.0_09</a:t>
            </a:r>
            <a:endParaRPr lang="sv-SE" dirty="0"/>
          </a:p>
          <a:p>
            <a:pPr marL="514350" indent="-514350">
              <a:buFont typeface="+mj-lt"/>
              <a:buAutoNum type="arabicPeriod"/>
            </a:pPr>
            <a:r>
              <a:rPr lang="sv-SE" dirty="0"/>
              <a:t>SET PATH=%PATH%;%JAVA_HOME%\\</a:t>
            </a:r>
            <a:r>
              <a:rPr lang="sv-SE" dirty="0" smtClean="0"/>
              <a:t>bin</a:t>
            </a:r>
            <a:endParaRPr lang="sv-SE" dirty="0"/>
          </a:p>
          <a:p>
            <a:pPr marL="514350" indent="-514350">
              <a:buFont typeface="+mj-lt"/>
              <a:buAutoNum type="arabicPeriod"/>
            </a:pPr>
            <a:r>
              <a:rPr lang="sv-SE" dirty="0"/>
              <a:t>SET CLASSPATH=.;%JAVA_HOME%</a:t>
            </a:r>
            <a:endParaRPr lang="pt-BR" dirty="0"/>
          </a:p>
        </p:txBody>
      </p:sp>
    </p:spTree>
    <p:extLst>
      <p:ext uri="{BB962C8B-B14F-4D97-AF65-F5344CB8AC3E}">
        <p14:creationId xmlns="" xmlns:p14="http://schemas.microsoft.com/office/powerpoint/2010/main" val="261681188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Instalação</a:t>
            </a:r>
            <a:endParaRPr lang="pt-BR" dirty="0"/>
          </a:p>
        </p:txBody>
      </p:sp>
      <p:sp>
        <p:nvSpPr>
          <p:cNvPr id="3" name="Espaço Reservado para Conteúdo 2"/>
          <p:cNvSpPr>
            <a:spLocks noGrp="1"/>
          </p:cNvSpPr>
          <p:nvPr>
            <p:ph idx="1"/>
          </p:nvPr>
        </p:nvSpPr>
        <p:spPr/>
        <p:txBody>
          <a:bodyPr/>
          <a:lstStyle/>
          <a:p>
            <a:pPr marL="514350" indent="-514350">
              <a:buFont typeface="+mj-lt"/>
              <a:buAutoNum type="arabicPeriod" startAt="7"/>
            </a:pPr>
            <a:r>
              <a:rPr lang="pt-BR" dirty="0" smtClean="0"/>
              <a:t>Conferindo a instalação:</a:t>
            </a:r>
          </a:p>
          <a:p>
            <a:pPr>
              <a:buNone/>
            </a:pPr>
            <a:r>
              <a:rPr lang="pt-BR" dirty="0" smtClean="0"/>
              <a:t>Iniciar&gt;Executar&gt;cmd</a:t>
            </a:r>
          </a:p>
          <a:p>
            <a:pPr>
              <a:buNone/>
            </a:pPr>
            <a:r>
              <a:rPr lang="pt-BR" dirty="0" err="1" smtClean="0"/>
              <a:t>java</a:t>
            </a:r>
            <a:r>
              <a:rPr lang="pt-BR" dirty="0" smtClean="0"/>
              <a:t> -version</a:t>
            </a:r>
            <a:endParaRPr lang="pt-BR" dirty="0"/>
          </a:p>
        </p:txBody>
      </p:sp>
      <p:pic>
        <p:nvPicPr>
          <p:cNvPr id="2050" name="Picture 2"/>
          <p:cNvPicPr>
            <a:picLocks noChangeAspect="1" noChangeArrowheads="1"/>
          </p:cNvPicPr>
          <p:nvPr/>
        </p:nvPicPr>
        <p:blipFill>
          <a:blip r:embed="rId2"/>
          <a:srcRect/>
          <a:stretch>
            <a:fillRect/>
          </a:stretch>
        </p:blipFill>
        <p:spPr bwMode="auto">
          <a:xfrm>
            <a:off x="668915" y="3429000"/>
            <a:ext cx="6448425" cy="325755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Instalação</a:t>
            </a:r>
            <a:endParaRPr lang="pt-BR" dirty="0"/>
          </a:p>
        </p:txBody>
      </p:sp>
      <p:sp>
        <p:nvSpPr>
          <p:cNvPr id="3" name="Espaço Reservado para Conteúdo 2"/>
          <p:cNvSpPr>
            <a:spLocks noGrp="1"/>
          </p:cNvSpPr>
          <p:nvPr>
            <p:ph idx="1"/>
          </p:nvPr>
        </p:nvSpPr>
        <p:spPr/>
        <p:txBody>
          <a:bodyPr/>
          <a:lstStyle/>
          <a:p>
            <a:pPr marL="514350" indent="-514350">
              <a:buFont typeface="+mj-lt"/>
              <a:buAutoNum type="arabicPeriod" startAt="8"/>
            </a:pPr>
            <a:r>
              <a:rPr lang="pt-BR" dirty="0" smtClean="0"/>
              <a:t>Conferindo a instalação:</a:t>
            </a:r>
          </a:p>
          <a:p>
            <a:pPr>
              <a:buNone/>
            </a:pPr>
            <a:r>
              <a:rPr lang="pt-BR" dirty="0" smtClean="0"/>
              <a:t>Executando o compilador </a:t>
            </a:r>
            <a:r>
              <a:rPr lang="pt-BR" dirty="0" err="1" smtClean="0"/>
              <a:t>javac</a:t>
            </a:r>
            <a:endParaRPr lang="pt-BR" dirty="0" smtClean="0"/>
          </a:p>
          <a:p>
            <a:pPr>
              <a:buNone/>
            </a:pPr>
            <a:endParaRPr lang="pt-BR" dirty="0"/>
          </a:p>
        </p:txBody>
      </p:sp>
      <p:pic>
        <p:nvPicPr>
          <p:cNvPr id="3076" name="Picture 4"/>
          <p:cNvPicPr>
            <a:picLocks noChangeAspect="1" noChangeArrowheads="1"/>
          </p:cNvPicPr>
          <p:nvPr/>
        </p:nvPicPr>
        <p:blipFill>
          <a:blip r:embed="rId2"/>
          <a:srcRect/>
          <a:stretch>
            <a:fillRect/>
          </a:stretch>
        </p:blipFill>
        <p:spPr bwMode="auto">
          <a:xfrm>
            <a:off x="641206" y="3103418"/>
            <a:ext cx="6448425" cy="325755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Introdução ao Java</a:t>
            </a:r>
            <a:endParaRPr lang="pt-BR" dirty="0"/>
          </a:p>
        </p:txBody>
      </p:sp>
      <p:sp>
        <p:nvSpPr>
          <p:cNvPr id="3" name="Espaço Reservado para Conteúdo 2"/>
          <p:cNvSpPr>
            <a:spLocks noGrp="1"/>
          </p:cNvSpPr>
          <p:nvPr>
            <p:ph idx="1"/>
          </p:nvPr>
        </p:nvSpPr>
        <p:spPr/>
        <p:txBody>
          <a:bodyPr/>
          <a:lstStyle/>
          <a:p>
            <a:r>
              <a:rPr lang="pt-BR" dirty="0" smtClean="0"/>
              <a:t>Paradigmas de Programação;</a:t>
            </a:r>
          </a:p>
          <a:p>
            <a:r>
              <a:rPr lang="pt-BR" dirty="0" smtClean="0"/>
              <a:t>Ambiente de desenvolvimento;</a:t>
            </a:r>
          </a:p>
          <a:p>
            <a:r>
              <a:rPr lang="pt-BR" dirty="0" smtClean="0"/>
              <a:t>Plataforma Java;</a:t>
            </a:r>
          </a:p>
          <a:p>
            <a:r>
              <a:rPr lang="pt-BR" dirty="0" smtClean="0"/>
              <a:t>Instalação;</a:t>
            </a:r>
          </a:p>
          <a:p>
            <a:r>
              <a:rPr lang="pt-BR" dirty="0" smtClean="0"/>
              <a:t>Criando um programa;</a:t>
            </a:r>
          </a:p>
          <a:p>
            <a:r>
              <a:rPr lang="pt-BR" dirty="0" smtClean="0"/>
              <a:t>Fundamentos da linguagem.</a:t>
            </a:r>
          </a:p>
          <a:p>
            <a:endParaRPr lang="pt-BR" dirty="0" smtClean="0"/>
          </a:p>
          <a:p>
            <a:endParaRPr lang="pt-BR" dirty="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pt-BR" dirty="0" smtClean="0"/>
              <a:t>Criando um programa: </a:t>
            </a:r>
            <a:r>
              <a:rPr lang="pt-BR" dirty="0" err="1" smtClean="0"/>
              <a:t>OlaMundo</a:t>
            </a:r>
            <a:endParaRPr lang="pt-BR" dirty="0"/>
          </a:p>
        </p:txBody>
      </p:sp>
      <p:sp>
        <p:nvSpPr>
          <p:cNvPr id="3" name="Espaço Reservado para Conteúdo 2"/>
          <p:cNvSpPr>
            <a:spLocks noGrp="1"/>
          </p:cNvSpPr>
          <p:nvPr>
            <p:ph idx="1"/>
          </p:nvPr>
        </p:nvSpPr>
        <p:spPr/>
        <p:txBody>
          <a:bodyPr/>
          <a:lstStyle/>
          <a:p>
            <a:pPr>
              <a:lnSpc>
                <a:spcPct val="150000"/>
              </a:lnSpc>
              <a:buNone/>
            </a:pPr>
            <a:r>
              <a:rPr lang="pt-BR" dirty="0" smtClean="0"/>
              <a:t>Visão Global do processo:</a:t>
            </a:r>
          </a:p>
          <a:p>
            <a:pPr marL="514350" indent="-514350">
              <a:lnSpc>
                <a:spcPct val="150000"/>
              </a:lnSpc>
              <a:buFont typeface="+mj-lt"/>
              <a:buAutoNum type="arabicPeriod"/>
            </a:pPr>
            <a:r>
              <a:rPr lang="pt-BR" dirty="0"/>
              <a:t>Escrevemos o código em um arquivo texto com um editor;</a:t>
            </a:r>
          </a:p>
          <a:p>
            <a:pPr marL="514350" indent="-514350">
              <a:lnSpc>
                <a:spcPct val="150000"/>
              </a:lnSpc>
              <a:buFont typeface="+mj-lt"/>
              <a:buAutoNum type="arabicPeriod"/>
            </a:pPr>
            <a:r>
              <a:rPr lang="pt-BR" dirty="0" smtClean="0"/>
              <a:t>Compilamos </a:t>
            </a:r>
            <a:r>
              <a:rPr lang="pt-BR" dirty="0"/>
              <a:t>o código com </a:t>
            </a:r>
            <a:r>
              <a:rPr lang="pt-BR" dirty="0" err="1"/>
              <a:t>javac</a:t>
            </a:r>
            <a:r>
              <a:rPr lang="pt-BR" dirty="0"/>
              <a:t>;</a:t>
            </a:r>
          </a:p>
          <a:p>
            <a:pPr marL="514350" indent="-514350">
              <a:lnSpc>
                <a:spcPct val="150000"/>
              </a:lnSpc>
              <a:buFont typeface="+mj-lt"/>
              <a:buAutoNum type="arabicPeriod"/>
            </a:pPr>
            <a:r>
              <a:rPr lang="pt-BR" dirty="0" smtClean="0"/>
              <a:t>Executamos </a:t>
            </a:r>
            <a:r>
              <a:rPr lang="pt-BR" dirty="0"/>
              <a:t>o aplicativo com </a:t>
            </a:r>
            <a:r>
              <a:rPr lang="pt-BR" dirty="0" err="1"/>
              <a:t>java</a:t>
            </a:r>
            <a:r>
              <a:rPr lang="pt-BR" dirty="0"/>
              <a:t>;</a:t>
            </a:r>
            <a:endParaRPr lang="pt-BR" dirty="0" smtClean="0"/>
          </a:p>
          <a:p>
            <a:endParaRPr lang="pt-BR" dirty="0" smtClean="0"/>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Olá Mundo</a:t>
            </a:r>
            <a:endParaRPr lang="pt-BR" dirty="0"/>
          </a:p>
        </p:txBody>
      </p:sp>
      <p:sp>
        <p:nvSpPr>
          <p:cNvPr id="3" name="Espaço Reservado para Conteúdo 2"/>
          <p:cNvSpPr>
            <a:spLocks noGrp="1"/>
          </p:cNvSpPr>
          <p:nvPr>
            <p:ph idx="1"/>
          </p:nvPr>
        </p:nvSpPr>
        <p:spPr/>
        <p:txBody>
          <a:bodyPr/>
          <a:lstStyle/>
          <a:p>
            <a:pPr>
              <a:buNone/>
            </a:pPr>
            <a:r>
              <a:rPr lang="pt-BR" dirty="0"/>
              <a:t>1. Escrevemos o código em um arquivo texto com um editor;</a:t>
            </a:r>
            <a:endParaRPr lang="pt-BR" dirty="0" smtClean="0"/>
          </a:p>
        </p:txBody>
      </p:sp>
      <p:pic>
        <p:nvPicPr>
          <p:cNvPr id="4098" name="Picture 2"/>
          <p:cNvPicPr>
            <a:picLocks noChangeAspect="1" noChangeArrowheads="1"/>
          </p:cNvPicPr>
          <p:nvPr/>
        </p:nvPicPr>
        <p:blipFill>
          <a:blip r:embed="rId2"/>
          <a:srcRect/>
          <a:stretch>
            <a:fillRect/>
          </a:stretch>
        </p:blipFill>
        <p:spPr bwMode="auto">
          <a:xfrm>
            <a:off x="758104" y="3061855"/>
            <a:ext cx="6962775" cy="288607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Olá Mundo</a:t>
            </a:r>
            <a:endParaRPr lang="pt-BR" dirty="0"/>
          </a:p>
        </p:txBody>
      </p:sp>
      <p:sp>
        <p:nvSpPr>
          <p:cNvPr id="3" name="Espaço Reservado para Conteúdo 2"/>
          <p:cNvSpPr>
            <a:spLocks noGrp="1"/>
          </p:cNvSpPr>
          <p:nvPr>
            <p:ph idx="1"/>
          </p:nvPr>
        </p:nvSpPr>
        <p:spPr/>
        <p:txBody>
          <a:bodyPr/>
          <a:lstStyle/>
          <a:p>
            <a:pPr marL="514350" indent="-514350">
              <a:buFont typeface="+mj-lt"/>
              <a:buAutoNum type="arabicPeriod" startAt="2"/>
            </a:pPr>
            <a:r>
              <a:rPr lang="pt-BR" dirty="0"/>
              <a:t>Salvar o arquivo com o nome “</a:t>
            </a:r>
            <a:r>
              <a:rPr lang="pt-BR" dirty="0" err="1"/>
              <a:t>OlaMundo</a:t>
            </a:r>
            <a:r>
              <a:rPr lang="pt-BR" dirty="0"/>
              <a:t>.</a:t>
            </a:r>
            <a:r>
              <a:rPr lang="pt-BR" dirty="0" err="1"/>
              <a:t>java</a:t>
            </a:r>
            <a:r>
              <a:rPr lang="pt-BR" dirty="0"/>
              <a:t>”</a:t>
            </a:r>
            <a:endParaRPr lang="pt-BR" dirty="0" smtClean="0"/>
          </a:p>
        </p:txBody>
      </p:sp>
      <p:pic>
        <p:nvPicPr>
          <p:cNvPr id="5122" name="Picture 2"/>
          <p:cNvPicPr>
            <a:picLocks noChangeAspect="1" noChangeArrowheads="1"/>
          </p:cNvPicPr>
          <p:nvPr/>
        </p:nvPicPr>
        <p:blipFill>
          <a:blip r:embed="rId2"/>
          <a:srcRect/>
          <a:stretch>
            <a:fillRect/>
          </a:stretch>
        </p:blipFill>
        <p:spPr bwMode="auto">
          <a:xfrm>
            <a:off x="1188461" y="2660073"/>
            <a:ext cx="6296025" cy="4029075"/>
          </a:xfrm>
          <a:prstGeom prst="rect">
            <a:avLst/>
          </a:prstGeom>
          <a:noFill/>
          <a:ln w="9525">
            <a:noFill/>
            <a:miter lim="800000"/>
            <a:headEnd/>
            <a:tailEnd/>
          </a:ln>
          <a:effectLst/>
        </p:spPr>
      </p:pic>
      <p:sp>
        <p:nvSpPr>
          <p:cNvPr id="6" name="Retângulo 5"/>
          <p:cNvSpPr/>
          <p:nvPr/>
        </p:nvSpPr>
        <p:spPr>
          <a:xfrm>
            <a:off x="2937164" y="5957455"/>
            <a:ext cx="3616036" cy="731693"/>
          </a:xfrm>
          <a:prstGeom prst="rect">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pt-B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Olá Mundo</a:t>
            </a:r>
            <a:endParaRPr lang="pt-BR" dirty="0"/>
          </a:p>
        </p:txBody>
      </p:sp>
      <p:sp>
        <p:nvSpPr>
          <p:cNvPr id="3" name="Espaço Reservado para Conteúdo 2"/>
          <p:cNvSpPr>
            <a:spLocks noGrp="1"/>
          </p:cNvSpPr>
          <p:nvPr>
            <p:ph idx="1"/>
          </p:nvPr>
        </p:nvSpPr>
        <p:spPr/>
        <p:txBody>
          <a:bodyPr/>
          <a:lstStyle/>
          <a:p>
            <a:pPr marL="514350" indent="-514350">
              <a:buFont typeface="+mj-lt"/>
              <a:buAutoNum type="arabicPeriod" startAt="3"/>
            </a:pPr>
            <a:r>
              <a:rPr lang="pt-BR" dirty="0"/>
              <a:t>Para compilar, abrimos um “</a:t>
            </a:r>
            <a:r>
              <a:rPr lang="pt-BR" dirty="0" err="1"/>
              <a:t>Prompt</a:t>
            </a:r>
            <a:r>
              <a:rPr lang="pt-BR" dirty="0"/>
              <a:t> de comandos”</a:t>
            </a:r>
          </a:p>
        </p:txBody>
      </p:sp>
      <p:pic>
        <p:nvPicPr>
          <p:cNvPr id="6146" name="Picture 2"/>
          <p:cNvPicPr>
            <a:picLocks noChangeAspect="1" noChangeArrowheads="1"/>
          </p:cNvPicPr>
          <p:nvPr/>
        </p:nvPicPr>
        <p:blipFill>
          <a:blip r:embed="rId2"/>
          <a:srcRect t="34280" r="67826"/>
          <a:stretch>
            <a:fillRect/>
          </a:stretch>
        </p:blipFill>
        <p:spPr bwMode="auto">
          <a:xfrm>
            <a:off x="3283527" y="2687782"/>
            <a:ext cx="3394364" cy="3898129"/>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Olá Mundo</a:t>
            </a:r>
            <a:endParaRPr lang="pt-BR" dirty="0"/>
          </a:p>
        </p:txBody>
      </p:sp>
      <p:sp>
        <p:nvSpPr>
          <p:cNvPr id="3" name="Espaço Reservado para Conteúdo 2"/>
          <p:cNvSpPr>
            <a:spLocks noGrp="1"/>
          </p:cNvSpPr>
          <p:nvPr>
            <p:ph idx="1"/>
          </p:nvPr>
        </p:nvSpPr>
        <p:spPr/>
        <p:txBody>
          <a:bodyPr>
            <a:normAutofit/>
          </a:bodyPr>
          <a:lstStyle/>
          <a:p>
            <a:pPr marL="514350" indent="-514350">
              <a:buFont typeface="+mj-lt"/>
              <a:buAutoNum type="arabicPeriod" startAt="4"/>
            </a:pPr>
            <a:r>
              <a:rPr lang="pt-BR" sz="2800" dirty="0"/>
              <a:t>Mudamos para o diretório onde o arquivo </a:t>
            </a:r>
            <a:r>
              <a:rPr lang="pt-BR" sz="2800" dirty="0" err="1" smtClean="0"/>
              <a:t>OlaMundo</a:t>
            </a:r>
            <a:r>
              <a:rPr lang="pt-BR" sz="2800" dirty="0" smtClean="0"/>
              <a:t>.</a:t>
            </a:r>
            <a:r>
              <a:rPr lang="pt-BR" sz="2800" dirty="0" err="1" smtClean="0"/>
              <a:t>java</a:t>
            </a:r>
            <a:r>
              <a:rPr lang="pt-BR" sz="2800" dirty="0" smtClean="0"/>
              <a:t> foi salvo.</a:t>
            </a:r>
            <a:endParaRPr lang="pt-BR" sz="2800" dirty="0"/>
          </a:p>
          <a:p>
            <a:pPr marL="514350" indent="-514350">
              <a:buFont typeface="+mj-lt"/>
              <a:buAutoNum type="arabicPeriod" startAt="4"/>
            </a:pPr>
            <a:r>
              <a:rPr lang="pt-BR" sz="2800" dirty="0" smtClean="0"/>
              <a:t>Digitamos </a:t>
            </a:r>
            <a:r>
              <a:rPr lang="pt-BR" sz="2800" dirty="0"/>
              <a:t>“</a:t>
            </a:r>
            <a:r>
              <a:rPr lang="pt-BR" sz="2800" dirty="0" err="1"/>
              <a:t>javac</a:t>
            </a:r>
            <a:r>
              <a:rPr lang="pt-BR" sz="2800" dirty="0"/>
              <a:t> </a:t>
            </a:r>
            <a:r>
              <a:rPr lang="pt-BR" sz="2800" dirty="0" err="1"/>
              <a:t>OlaMundo</a:t>
            </a:r>
            <a:r>
              <a:rPr lang="pt-BR" sz="2800" dirty="0"/>
              <a:t>.</a:t>
            </a:r>
            <a:r>
              <a:rPr lang="pt-BR" sz="2800" dirty="0" err="1"/>
              <a:t>java</a:t>
            </a:r>
            <a:r>
              <a:rPr lang="pt-BR" sz="2800" dirty="0"/>
              <a:t>”, como resultado </a:t>
            </a:r>
            <a:r>
              <a:rPr lang="pt-BR" sz="2800" dirty="0" smtClean="0"/>
              <a:t>teremos um </a:t>
            </a:r>
            <a:r>
              <a:rPr lang="pt-BR" sz="2800" dirty="0"/>
              <a:t>arquivo “</a:t>
            </a:r>
            <a:r>
              <a:rPr lang="pt-BR" sz="2800" dirty="0" err="1"/>
              <a:t>OlaMundo</a:t>
            </a:r>
            <a:r>
              <a:rPr lang="pt-BR" sz="2800" dirty="0"/>
              <a:t>.</a:t>
            </a:r>
            <a:r>
              <a:rPr lang="pt-BR" sz="2800" dirty="0" err="1"/>
              <a:t>class</a:t>
            </a:r>
            <a:r>
              <a:rPr lang="pt-BR" sz="2800" dirty="0"/>
              <a:t>”</a:t>
            </a:r>
          </a:p>
        </p:txBody>
      </p:sp>
      <p:pic>
        <p:nvPicPr>
          <p:cNvPr id="7170" name="Picture 2"/>
          <p:cNvPicPr>
            <a:picLocks noChangeAspect="1" noChangeArrowheads="1"/>
          </p:cNvPicPr>
          <p:nvPr/>
        </p:nvPicPr>
        <p:blipFill>
          <a:blip r:embed="rId2"/>
          <a:srcRect/>
          <a:stretch>
            <a:fillRect/>
          </a:stretch>
        </p:blipFill>
        <p:spPr bwMode="auto">
          <a:xfrm>
            <a:off x="789709" y="3837709"/>
            <a:ext cx="5929745" cy="2995529"/>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Olá Mundo</a:t>
            </a:r>
            <a:endParaRPr lang="pt-BR" dirty="0"/>
          </a:p>
        </p:txBody>
      </p:sp>
      <p:sp>
        <p:nvSpPr>
          <p:cNvPr id="3" name="Espaço Reservado para Conteúdo 2"/>
          <p:cNvSpPr>
            <a:spLocks noGrp="1"/>
          </p:cNvSpPr>
          <p:nvPr>
            <p:ph idx="1"/>
          </p:nvPr>
        </p:nvSpPr>
        <p:spPr/>
        <p:txBody>
          <a:bodyPr>
            <a:normAutofit/>
          </a:bodyPr>
          <a:lstStyle/>
          <a:p>
            <a:pPr marL="514350" indent="-514350">
              <a:buFont typeface="+mj-lt"/>
              <a:buAutoNum type="arabicPeriod" startAt="6"/>
            </a:pPr>
            <a:r>
              <a:rPr lang="pt-BR" sz="2800" dirty="0"/>
              <a:t>Executamos o programa com “</a:t>
            </a:r>
            <a:r>
              <a:rPr lang="pt-BR" sz="2800" dirty="0" err="1"/>
              <a:t>java</a:t>
            </a:r>
            <a:r>
              <a:rPr lang="pt-BR" sz="2800" dirty="0"/>
              <a:t> </a:t>
            </a:r>
            <a:r>
              <a:rPr lang="pt-BR" sz="2800" dirty="0" err="1"/>
              <a:t>OlaMundo</a:t>
            </a:r>
            <a:r>
              <a:rPr lang="pt-BR" sz="2800" dirty="0"/>
              <a:t>”</a:t>
            </a:r>
          </a:p>
        </p:txBody>
      </p:sp>
      <p:pic>
        <p:nvPicPr>
          <p:cNvPr id="8194" name="Picture 2"/>
          <p:cNvPicPr>
            <a:picLocks noChangeAspect="1" noChangeArrowheads="1"/>
          </p:cNvPicPr>
          <p:nvPr/>
        </p:nvPicPr>
        <p:blipFill>
          <a:blip r:embed="rId2"/>
          <a:srcRect/>
          <a:stretch>
            <a:fillRect/>
          </a:stretch>
        </p:blipFill>
        <p:spPr bwMode="auto">
          <a:xfrm>
            <a:off x="1167679" y="2506807"/>
            <a:ext cx="6448425" cy="3257550"/>
          </a:xfrm>
          <a:prstGeom prst="rect">
            <a:avLst/>
          </a:prstGeom>
          <a:noFill/>
          <a:ln w="9525">
            <a:noFill/>
            <a:miter lim="800000"/>
            <a:headEnd/>
            <a:tailEnd/>
          </a:ln>
          <a:effectLst/>
        </p:spPr>
      </p:pic>
      <p:sp>
        <p:nvSpPr>
          <p:cNvPr id="6" name="Retângulo 5"/>
          <p:cNvSpPr/>
          <p:nvPr/>
        </p:nvSpPr>
        <p:spPr>
          <a:xfrm>
            <a:off x="1129146" y="4267200"/>
            <a:ext cx="3616036" cy="731693"/>
          </a:xfrm>
          <a:prstGeom prst="rect">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pt-B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pt-BR" dirty="0" smtClean="0"/>
              <a:t>Ambiente de execução</a:t>
            </a:r>
            <a:endParaRPr lang="pt-BR" dirty="0"/>
          </a:p>
        </p:txBody>
      </p:sp>
      <p:sp>
        <p:nvSpPr>
          <p:cNvPr id="3" name="Content Placeholder 2"/>
          <p:cNvSpPr>
            <a:spLocks noGrp="1"/>
          </p:cNvSpPr>
          <p:nvPr>
            <p:ph idx="1"/>
          </p:nvPr>
        </p:nvSpPr>
        <p:spPr/>
        <p:txBody>
          <a:bodyPr>
            <a:normAutofit fontScale="92500" lnSpcReduction="20000"/>
          </a:bodyPr>
          <a:lstStyle/>
          <a:p>
            <a:pPr>
              <a:buNone/>
            </a:pPr>
            <a:r>
              <a:rPr lang="pt-BR" dirty="0" smtClean="0"/>
              <a:t>(</a:t>
            </a:r>
            <a:r>
              <a:rPr lang="pt-BR" dirty="0" err="1" smtClean="0"/>
              <a:t>Runtime</a:t>
            </a:r>
            <a:r>
              <a:rPr lang="pt-BR" dirty="0" smtClean="0"/>
              <a:t> </a:t>
            </a:r>
            <a:r>
              <a:rPr lang="pt-BR" dirty="0" err="1" smtClean="0"/>
              <a:t>Environment</a:t>
            </a:r>
            <a:r>
              <a:rPr lang="pt-BR" dirty="0" smtClean="0"/>
              <a:t>)</a:t>
            </a:r>
          </a:p>
          <a:p>
            <a:pPr>
              <a:buNone/>
            </a:pPr>
            <a:endParaRPr lang="pt-BR" dirty="0" smtClean="0"/>
          </a:p>
          <a:p>
            <a:r>
              <a:rPr lang="pt-BR" dirty="0" smtClean="0"/>
              <a:t>O ambiente de execução inclui uma Java Virtual Machine (JVM), bibliotecas de classes e outros arquivos necessários para execução de classes Java.</a:t>
            </a:r>
          </a:p>
          <a:p>
            <a:endParaRPr lang="pt-BR" dirty="0" smtClean="0"/>
          </a:p>
          <a:p>
            <a:r>
              <a:rPr lang="pt-BR" dirty="0" smtClean="0"/>
              <a:t>As funções da JVM são: alocação de memória, </a:t>
            </a:r>
            <a:r>
              <a:rPr lang="pt-BR" dirty="0" err="1" smtClean="0"/>
              <a:t>Class</a:t>
            </a:r>
            <a:r>
              <a:rPr lang="pt-BR" dirty="0" smtClean="0"/>
              <a:t> </a:t>
            </a:r>
            <a:r>
              <a:rPr lang="pt-BR" dirty="0" err="1" smtClean="0"/>
              <a:t>loader</a:t>
            </a:r>
            <a:r>
              <a:rPr lang="pt-BR" dirty="0" smtClean="0"/>
              <a:t>, carregar arquivos .</a:t>
            </a:r>
            <a:r>
              <a:rPr lang="pt-BR" dirty="0" err="1" smtClean="0"/>
              <a:t>class</a:t>
            </a:r>
            <a:r>
              <a:rPr lang="pt-BR" dirty="0" smtClean="0"/>
              <a:t> para memória, segurança de código, verificar a integridade do arquivo .</a:t>
            </a:r>
            <a:r>
              <a:rPr lang="pt-BR" dirty="0" err="1" smtClean="0"/>
              <a:t>class</a:t>
            </a:r>
            <a:r>
              <a:rPr lang="pt-BR" dirty="0" smtClean="0"/>
              <a:t>.</a:t>
            </a:r>
          </a:p>
        </p:txBody>
      </p:sp>
    </p:spTree>
    <p:extLst>
      <p:ext uri="{BB962C8B-B14F-4D97-AF65-F5344CB8AC3E}">
        <p14:creationId xmlns="" xmlns:p14="http://schemas.microsoft.com/office/powerpoint/2010/main" val="239110604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Garbage Collector (GC)</a:t>
            </a:r>
            <a:endParaRPr lang="en-US" dirty="0"/>
          </a:p>
        </p:txBody>
      </p:sp>
      <p:sp>
        <p:nvSpPr>
          <p:cNvPr id="3" name="Content Placeholder 2"/>
          <p:cNvSpPr>
            <a:spLocks noGrp="1"/>
          </p:cNvSpPr>
          <p:nvPr>
            <p:ph idx="1"/>
          </p:nvPr>
        </p:nvSpPr>
        <p:spPr/>
        <p:txBody>
          <a:bodyPr>
            <a:normAutofit fontScale="92500" lnSpcReduction="10000"/>
          </a:bodyPr>
          <a:lstStyle/>
          <a:p>
            <a:r>
              <a:rPr lang="pt-BR" dirty="0" smtClean="0"/>
              <a:t>A maior parte das linguagens modernas permite a alocação de memória em tempo de execução.</a:t>
            </a:r>
          </a:p>
          <a:p>
            <a:r>
              <a:rPr lang="pt-BR" dirty="0" smtClean="0"/>
              <a:t>A liberação da memória utilizada não é feita de maneira explícita, a JVM prove o mecanismo GC. </a:t>
            </a:r>
          </a:p>
          <a:p>
            <a:r>
              <a:rPr lang="pt-BR" dirty="0" smtClean="0"/>
              <a:t>O GC não pode ser controlado via código, uma vez que é uma thread de baixa prioridade e somente a JVM com o OS podem gerenciar threads.</a:t>
            </a:r>
          </a:p>
          <a:p>
            <a:pPr marL="0" indent="0">
              <a:buNone/>
            </a:pPr>
            <a:endParaRPr lang="en-US" dirty="0" smtClean="0"/>
          </a:p>
          <a:p>
            <a:endParaRPr lang="en-US" dirty="0" smtClean="0"/>
          </a:p>
          <a:p>
            <a:endParaRPr lang="en-US" dirty="0"/>
          </a:p>
        </p:txBody>
      </p:sp>
    </p:spTree>
    <p:extLst>
      <p:ext uri="{BB962C8B-B14F-4D97-AF65-F5344CB8AC3E}">
        <p14:creationId xmlns="" xmlns:p14="http://schemas.microsoft.com/office/powerpoint/2010/main" val="184463390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Fundamentos da Linguagem</a:t>
            </a:r>
            <a:endParaRPr lang="pt-BR" dirty="0"/>
          </a:p>
        </p:txBody>
      </p:sp>
      <p:sp>
        <p:nvSpPr>
          <p:cNvPr id="3" name="Espaço Reservado para Conteúdo 2"/>
          <p:cNvSpPr>
            <a:spLocks noGrp="1"/>
          </p:cNvSpPr>
          <p:nvPr>
            <p:ph idx="1"/>
          </p:nvPr>
        </p:nvSpPr>
        <p:spPr/>
        <p:txBody>
          <a:bodyPr/>
          <a:lstStyle/>
          <a:p>
            <a:pPr marL="0" indent="0">
              <a:buNone/>
            </a:pPr>
            <a:r>
              <a:rPr lang="pt-BR" dirty="0" smtClean="0"/>
              <a:t>Case </a:t>
            </a:r>
            <a:r>
              <a:rPr lang="pt-BR" dirty="0" err="1" smtClean="0"/>
              <a:t>Sensitive</a:t>
            </a:r>
            <a:r>
              <a:rPr lang="pt-BR" dirty="0" smtClean="0"/>
              <a:t>: </a:t>
            </a:r>
            <a:r>
              <a:rPr lang="pt-BR" dirty="0" err="1" smtClean="0">
                <a:latin typeface="Courier New" pitchFamily="49" charset="0"/>
                <a:cs typeface="Courier New" pitchFamily="49" charset="0"/>
              </a:rPr>
              <a:t>umaVariavel</a:t>
            </a:r>
            <a:r>
              <a:rPr lang="pt-BR" dirty="0" smtClean="0"/>
              <a:t> é diferente de </a:t>
            </a:r>
            <a:r>
              <a:rPr lang="pt-BR" dirty="0" err="1" smtClean="0">
                <a:latin typeface="Courier New" pitchFamily="49" charset="0"/>
                <a:cs typeface="Courier New" pitchFamily="49" charset="0"/>
              </a:rPr>
              <a:t>umavariavel</a:t>
            </a:r>
            <a:r>
              <a:rPr lang="pt-BR" dirty="0" smtClean="0"/>
              <a:t>.</a:t>
            </a:r>
          </a:p>
          <a:p>
            <a:pPr marL="400050" lvl="1" indent="0"/>
            <a:r>
              <a:rPr lang="pt-BR" dirty="0" smtClean="0"/>
              <a:t> Aplicado para nomes de classes, objetos, métodos, variáveis e constantes;</a:t>
            </a:r>
          </a:p>
          <a:p>
            <a:pPr marL="400050" lvl="1" indent="0"/>
            <a:r>
              <a:rPr lang="pt-BR" dirty="0" smtClean="0"/>
              <a:t> O uso incorreto de algum nome gerará um erro de compilação.</a:t>
            </a: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Fundamentos da Linguagem</a:t>
            </a:r>
            <a:endParaRPr lang="pt-BR" dirty="0"/>
          </a:p>
        </p:txBody>
      </p:sp>
      <p:sp>
        <p:nvSpPr>
          <p:cNvPr id="3" name="Espaço Reservado para Conteúdo 2"/>
          <p:cNvSpPr>
            <a:spLocks noGrp="1"/>
          </p:cNvSpPr>
          <p:nvPr>
            <p:ph idx="1"/>
          </p:nvPr>
        </p:nvSpPr>
        <p:spPr/>
        <p:txBody>
          <a:bodyPr>
            <a:normAutofit lnSpcReduction="10000"/>
          </a:bodyPr>
          <a:lstStyle/>
          <a:p>
            <a:pPr marL="0" indent="0">
              <a:spcBef>
                <a:spcPts val="0"/>
              </a:spcBef>
              <a:spcAft>
                <a:spcPts val="1200"/>
              </a:spcAft>
              <a:buNone/>
            </a:pPr>
            <a:r>
              <a:rPr lang="pt-BR" dirty="0" smtClean="0"/>
              <a:t>Blocos de código são colocados entre { } representando o </a:t>
            </a:r>
            <a:r>
              <a:rPr lang="pt-BR" dirty="0" smtClean="0">
                <a:latin typeface="Courier New" pitchFamily="49" charset="0"/>
                <a:cs typeface="Courier New" pitchFamily="49" charset="0"/>
              </a:rPr>
              <a:t>inicio</a:t>
            </a:r>
            <a:r>
              <a:rPr lang="pt-BR" dirty="0" smtClean="0"/>
              <a:t> e o </a:t>
            </a:r>
            <a:r>
              <a:rPr lang="pt-BR" dirty="0" smtClean="0">
                <a:latin typeface="Courier New" pitchFamily="49" charset="0"/>
                <a:cs typeface="Courier New" pitchFamily="49" charset="0"/>
              </a:rPr>
              <a:t>fim</a:t>
            </a:r>
            <a:r>
              <a:rPr lang="pt-BR" dirty="0" smtClean="0"/>
              <a:t>.</a:t>
            </a:r>
          </a:p>
          <a:p>
            <a:pPr marL="0" indent="0">
              <a:spcBef>
                <a:spcPts val="0"/>
              </a:spcBef>
              <a:spcAft>
                <a:spcPts val="1200"/>
              </a:spcAft>
              <a:buNone/>
            </a:pPr>
            <a:r>
              <a:rPr lang="pt-BR" dirty="0" smtClean="0"/>
              <a:t>No final de cada instrução é obrigatório o uso de  </a:t>
            </a:r>
            <a:r>
              <a:rPr lang="pt-BR" b="1" dirty="0" smtClean="0"/>
              <a:t>ponto</a:t>
            </a:r>
            <a:r>
              <a:rPr lang="pt-BR" dirty="0" smtClean="0"/>
              <a:t> e </a:t>
            </a:r>
            <a:r>
              <a:rPr lang="pt-BR" b="1" dirty="0" smtClean="0"/>
              <a:t>vírgula </a:t>
            </a:r>
            <a:r>
              <a:rPr lang="pt-BR" dirty="0" smtClean="0"/>
              <a:t>“;”.</a:t>
            </a:r>
          </a:p>
          <a:p>
            <a:pPr marL="0" indent="0">
              <a:spcBef>
                <a:spcPts val="0"/>
              </a:spcBef>
              <a:spcAft>
                <a:spcPts val="1200"/>
              </a:spcAft>
              <a:buNone/>
            </a:pPr>
            <a:r>
              <a:rPr lang="pt-BR" dirty="0" smtClean="0"/>
              <a:t>A classe devera ser salva em formato texto em um arquivo com o mesmo nome da classe com extensão</a:t>
            </a:r>
            <a:r>
              <a:rPr lang="pt-BR" dirty="0" smtClean="0">
                <a:latin typeface="Courier New" pitchFamily="49" charset="0"/>
                <a:cs typeface="Courier New" pitchFamily="49" charset="0"/>
              </a:rPr>
              <a:t> .</a:t>
            </a:r>
            <a:r>
              <a:rPr lang="pt-BR" dirty="0" err="1" smtClean="0">
                <a:latin typeface="Courier New" pitchFamily="49" charset="0"/>
                <a:cs typeface="Courier New" pitchFamily="49" charset="0"/>
              </a:rPr>
              <a:t>java</a:t>
            </a:r>
            <a:r>
              <a:rPr lang="pt-BR" dirty="0" smtClean="0"/>
              <a:t>. Exemplo: </a:t>
            </a:r>
            <a:r>
              <a:rPr lang="pt-BR" dirty="0" err="1" smtClean="0">
                <a:latin typeface="Courier New" pitchFamily="49" charset="0"/>
                <a:cs typeface="Courier New" pitchFamily="49" charset="0"/>
              </a:rPr>
              <a:t>OlaMundo</a:t>
            </a:r>
            <a:r>
              <a:rPr lang="pt-BR" dirty="0" smtClean="0">
                <a:latin typeface="Courier New" pitchFamily="49" charset="0"/>
                <a:cs typeface="Courier New" pitchFamily="49" charset="0"/>
              </a:rPr>
              <a:t>.</a:t>
            </a:r>
            <a:r>
              <a:rPr lang="pt-BR" dirty="0" err="1" smtClean="0">
                <a:latin typeface="Courier New" pitchFamily="49" charset="0"/>
                <a:cs typeface="Courier New" pitchFamily="49" charset="0"/>
              </a:rPr>
              <a:t>java</a:t>
            </a:r>
            <a:r>
              <a:rPr lang="pt-BR" dirty="0" smtClean="0"/>
              <a:t> respeitando maiúsculas e minúsculas.</a:t>
            </a:r>
          </a:p>
          <a:p>
            <a:pPr>
              <a:buNone/>
            </a:pPr>
            <a:endParaRPr lang="pt-BR" dirty="0" smtClean="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Paradigmas de Programação</a:t>
            </a:r>
            <a:endParaRPr lang="pt-BR" dirty="0"/>
          </a:p>
        </p:txBody>
      </p:sp>
      <p:sp>
        <p:nvSpPr>
          <p:cNvPr id="3" name="Espaço Reservado para Conteúdo 2"/>
          <p:cNvSpPr>
            <a:spLocks noGrp="1"/>
          </p:cNvSpPr>
          <p:nvPr>
            <p:ph idx="1"/>
          </p:nvPr>
        </p:nvSpPr>
        <p:spPr/>
        <p:txBody>
          <a:bodyPr/>
          <a:lstStyle/>
          <a:p>
            <a:pPr marL="514350" indent="-514350">
              <a:buFont typeface="+mj-lt"/>
              <a:buAutoNum type="arabicPeriod"/>
            </a:pPr>
            <a:r>
              <a:rPr lang="pt-BR" dirty="0" smtClean="0"/>
              <a:t>Paradigma </a:t>
            </a:r>
            <a:r>
              <a:rPr lang="en-US" dirty="0" smtClean="0"/>
              <a:t>Procedural</a:t>
            </a:r>
            <a:r>
              <a:rPr lang="pt-BR" dirty="0" smtClean="0"/>
              <a:t>;</a:t>
            </a:r>
          </a:p>
          <a:p>
            <a:pPr marL="514350" indent="-514350">
              <a:buFont typeface="+mj-lt"/>
              <a:buAutoNum type="arabicPeriod"/>
            </a:pPr>
            <a:r>
              <a:rPr lang="pt-BR" dirty="0" smtClean="0"/>
              <a:t>Paradigma Orientado à Objetos.</a:t>
            </a:r>
          </a:p>
          <a:p>
            <a:pPr>
              <a:buNone/>
            </a:pPr>
            <a:endParaRPr lang="pt-BR" dirty="0"/>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Fundamentos da Linguagem</a:t>
            </a:r>
            <a:endParaRPr lang="pt-BR" dirty="0"/>
          </a:p>
        </p:txBody>
      </p:sp>
      <p:sp>
        <p:nvSpPr>
          <p:cNvPr id="3" name="Espaço Reservado para Conteúdo 2"/>
          <p:cNvSpPr>
            <a:spLocks noGrp="1"/>
          </p:cNvSpPr>
          <p:nvPr>
            <p:ph idx="1"/>
          </p:nvPr>
        </p:nvSpPr>
        <p:spPr/>
        <p:txBody>
          <a:bodyPr>
            <a:normAutofit/>
          </a:bodyPr>
          <a:lstStyle/>
          <a:p>
            <a:pPr marL="0" indent="0">
              <a:buNone/>
            </a:pPr>
            <a:r>
              <a:rPr lang="pt-BR" dirty="0" smtClean="0"/>
              <a:t>Todo programa em Java é representado por uma ou mais classes.</a:t>
            </a:r>
          </a:p>
          <a:p>
            <a:pPr marL="0" indent="0">
              <a:buNone/>
            </a:pPr>
            <a:endParaRPr lang="pt-BR" dirty="0" smtClean="0"/>
          </a:p>
          <a:p>
            <a:pPr marL="0" indent="0">
              <a:buNone/>
            </a:pPr>
            <a:r>
              <a:rPr lang="pt-BR" dirty="0" smtClean="0"/>
              <a:t>Normalmente se trabalha com uma classe por arquivo.</a:t>
            </a: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Comentários</a:t>
            </a:r>
            <a:endParaRPr lang="pt-BR" dirty="0"/>
          </a:p>
        </p:txBody>
      </p:sp>
      <p:sp>
        <p:nvSpPr>
          <p:cNvPr id="3" name="Espaço Reservado para Conteúdo 2"/>
          <p:cNvSpPr>
            <a:spLocks noGrp="1"/>
          </p:cNvSpPr>
          <p:nvPr>
            <p:ph idx="1"/>
          </p:nvPr>
        </p:nvSpPr>
        <p:spPr/>
        <p:txBody>
          <a:bodyPr>
            <a:noAutofit/>
          </a:bodyPr>
          <a:lstStyle/>
          <a:p>
            <a:pPr>
              <a:buNone/>
            </a:pPr>
            <a:r>
              <a:rPr lang="pt-BR" sz="2800" dirty="0" smtClean="0"/>
              <a:t>Três formas:	</a:t>
            </a:r>
          </a:p>
          <a:p>
            <a:pPr marL="457200" indent="-457200">
              <a:buFont typeface="+mj-lt"/>
              <a:buAutoNum type="arabicPeriod"/>
            </a:pPr>
            <a:r>
              <a:rPr lang="pt-BR" sz="2400" dirty="0" smtClean="0"/>
              <a:t>Na mesma linha:</a:t>
            </a:r>
          </a:p>
          <a:p>
            <a:pPr>
              <a:buNone/>
            </a:pPr>
            <a:r>
              <a:rPr lang="pt-BR" sz="2400" dirty="0" smtClean="0">
                <a:solidFill>
                  <a:srgbClr val="00B050"/>
                </a:solidFill>
                <a:latin typeface="Courier New" pitchFamily="49" charset="0"/>
                <a:cs typeface="Courier New" pitchFamily="49" charset="0"/>
              </a:rPr>
              <a:t>// comentários não são compilados</a:t>
            </a:r>
          </a:p>
          <a:p>
            <a:pPr marL="457200" indent="-457200">
              <a:buFont typeface="+mj-lt"/>
              <a:buAutoNum type="arabicPeriod" startAt="2"/>
            </a:pPr>
            <a:r>
              <a:rPr lang="pt-BR" sz="2400" dirty="0" smtClean="0"/>
              <a:t>Com múltiplas linhas:</a:t>
            </a:r>
          </a:p>
          <a:p>
            <a:pPr>
              <a:buNone/>
            </a:pPr>
            <a:r>
              <a:rPr lang="pt-BR" sz="2400" dirty="0" smtClean="0">
                <a:solidFill>
                  <a:srgbClr val="0070C0"/>
                </a:solidFill>
                <a:latin typeface="Courier New" pitchFamily="49" charset="0"/>
                <a:cs typeface="Courier New" pitchFamily="49" charset="0"/>
              </a:rPr>
              <a:t>/* podemos utilizar</a:t>
            </a:r>
          </a:p>
          <a:p>
            <a:pPr>
              <a:buNone/>
            </a:pPr>
            <a:r>
              <a:rPr lang="pt-BR" sz="2400" dirty="0" smtClean="0">
                <a:solidFill>
                  <a:srgbClr val="0070C0"/>
                </a:solidFill>
                <a:latin typeface="Courier New" pitchFamily="49" charset="0"/>
                <a:cs typeface="Courier New" pitchFamily="49" charset="0"/>
              </a:rPr>
              <a:t>mais de</a:t>
            </a:r>
          </a:p>
          <a:p>
            <a:pPr>
              <a:buNone/>
            </a:pPr>
            <a:r>
              <a:rPr lang="pt-BR" sz="2400" dirty="0" smtClean="0">
                <a:solidFill>
                  <a:srgbClr val="0070C0"/>
                </a:solidFill>
                <a:latin typeface="Courier New" pitchFamily="49" charset="0"/>
                <a:cs typeface="Courier New" pitchFamily="49" charset="0"/>
              </a:rPr>
              <a:t>uma linha */</a:t>
            </a:r>
          </a:p>
          <a:p>
            <a:pPr marL="457200" indent="-457200">
              <a:buFont typeface="+mj-lt"/>
              <a:buAutoNum type="arabicPeriod" startAt="3"/>
            </a:pPr>
            <a:r>
              <a:rPr lang="pt-BR" sz="2400" dirty="0" smtClean="0"/>
              <a:t>Comentários com documentação </a:t>
            </a:r>
            <a:r>
              <a:rPr lang="pt-BR" sz="2400" dirty="0" err="1" smtClean="0"/>
              <a:t>JavaDoc</a:t>
            </a:r>
            <a:endParaRPr lang="pt-BR" sz="2400" dirty="0" smtClean="0"/>
          </a:p>
          <a:p>
            <a:pPr>
              <a:buNone/>
            </a:pPr>
            <a:r>
              <a:rPr lang="pt-BR" sz="2400" dirty="0" smtClean="0">
                <a:solidFill>
                  <a:srgbClr val="7030A0"/>
                </a:solidFill>
                <a:latin typeface="Courier New" pitchFamily="49" charset="0"/>
                <a:cs typeface="Courier New" pitchFamily="49" charset="0"/>
              </a:rPr>
              <a:t>/**</a:t>
            </a:r>
          </a:p>
          <a:p>
            <a:pPr>
              <a:buNone/>
            </a:pPr>
            <a:r>
              <a:rPr lang="pt-BR" sz="2400" dirty="0" smtClean="0">
                <a:solidFill>
                  <a:srgbClr val="7030A0"/>
                </a:solidFill>
                <a:latin typeface="Courier New" pitchFamily="49" charset="0"/>
                <a:cs typeface="Courier New" pitchFamily="49" charset="0"/>
              </a:rPr>
              <a:t>* @param conta</a:t>
            </a:r>
          </a:p>
          <a:p>
            <a:pPr>
              <a:buNone/>
            </a:pPr>
            <a:r>
              <a:rPr lang="pt-BR" sz="2400" dirty="0" smtClean="0">
                <a:solidFill>
                  <a:srgbClr val="7030A0"/>
                </a:solidFill>
                <a:latin typeface="Courier New" pitchFamily="49" charset="0"/>
                <a:cs typeface="Courier New" pitchFamily="49" charset="0"/>
              </a:rPr>
              <a:t>*/</a:t>
            </a:r>
            <a:endParaRPr lang="pt-BR" sz="2400" dirty="0">
              <a:solidFill>
                <a:srgbClr val="7030A0"/>
              </a:solidFill>
              <a:latin typeface="Courier New" pitchFamily="49" charset="0"/>
              <a:cs typeface="Courier New" pitchFamily="49" charset="0"/>
            </a:endParaRP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Declarações</a:t>
            </a:r>
            <a:endParaRPr lang="pt-BR" dirty="0"/>
          </a:p>
        </p:txBody>
      </p:sp>
      <p:sp>
        <p:nvSpPr>
          <p:cNvPr id="3" name="Espaço Reservado para Conteúdo 2"/>
          <p:cNvSpPr>
            <a:spLocks noGrp="1"/>
          </p:cNvSpPr>
          <p:nvPr>
            <p:ph idx="1"/>
          </p:nvPr>
        </p:nvSpPr>
        <p:spPr/>
        <p:txBody>
          <a:bodyPr/>
          <a:lstStyle/>
          <a:p>
            <a:pPr marL="0" indent="0">
              <a:buNone/>
            </a:pPr>
            <a:r>
              <a:rPr lang="pt-BR" dirty="0" smtClean="0"/>
              <a:t>A regra a ser respeitada na declaração de identificadores de classes, variáveis, atributos e métodos é:</a:t>
            </a:r>
          </a:p>
          <a:p>
            <a:pPr marL="400050" lvl="1" indent="0"/>
            <a:r>
              <a:rPr lang="pt-BR" dirty="0" smtClean="0"/>
              <a:t> Devem iniciar com letras de A-Z, a-z, _ou $</a:t>
            </a:r>
          </a:p>
          <a:p>
            <a:pPr marL="400050" lvl="1" indent="0"/>
            <a:r>
              <a:rPr lang="pt-BR" dirty="0" smtClean="0"/>
              <a:t> Os caracteres seguintes podem ser quaisquer um dos acima relacionados e ainda números.</a:t>
            </a:r>
            <a:endParaRPr lang="pt-BR" dirty="0"/>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Declaração de uma classe</a:t>
            </a:r>
            <a:endParaRPr lang="pt-BR" dirty="0"/>
          </a:p>
        </p:txBody>
      </p:sp>
      <p:sp>
        <p:nvSpPr>
          <p:cNvPr id="3" name="Espaço Reservado para Conteúdo 2"/>
          <p:cNvSpPr>
            <a:spLocks noGrp="1"/>
          </p:cNvSpPr>
          <p:nvPr>
            <p:ph idx="1"/>
          </p:nvPr>
        </p:nvSpPr>
        <p:spPr/>
        <p:txBody>
          <a:bodyPr/>
          <a:lstStyle/>
          <a:p>
            <a:r>
              <a:rPr lang="pt-BR" dirty="0" smtClean="0"/>
              <a:t>É feita utilizando a palavra reservada </a:t>
            </a:r>
            <a:r>
              <a:rPr lang="pt-BR" dirty="0" err="1" smtClean="0">
                <a:latin typeface="Courier New" pitchFamily="49" charset="0"/>
                <a:cs typeface="Courier New" pitchFamily="49" charset="0"/>
              </a:rPr>
              <a:t>class</a:t>
            </a:r>
            <a:r>
              <a:rPr lang="pt-BR" dirty="0" smtClean="0">
                <a:latin typeface="Courier New" pitchFamily="49" charset="0"/>
                <a:cs typeface="Courier New" pitchFamily="49" charset="0"/>
              </a:rPr>
              <a:t> </a:t>
            </a:r>
            <a:r>
              <a:rPr lang="pt-BR" dirty="0" smtClean="0"/>
              <a:t>seguida do nome da classe:</a:t>
            </a:r>
          </a:p>
          <a:p>
            <a:endParaRPr lang="pt-BR" dirty="0" smtClean="0"/>
          </a:p>
          <a:p>
            <a:pPr lvl="1">
              <a:buNone/>
            </a:pPr>
            <a:r>
              <a:rPr lang="pt-BR" dirty="0" err="1" smtClean="0">
                <a:solidFill>
                  <a:srgbClr val="7030A0"/>
                </a:solidFill>
                <a:latin typeface="Courier New" pitchFamily="49" charset="0"/>
                <a:cs typeface="Courier New" pitchFamily="49" charset="0"/>
              </a:rPr>
              <a:t>class</a:t>
            </a:r>
            <a:r>
              <a:rPr lang="pt-BR" dirty="0" smtClean="0">
                <a:latin typeface="Courier New" pitchFamily="49" charset="0"/>
                <a:cs typeface="Courier New" pitchFamily="49" charset="0"/>
              </a:rPr>
              <a:t> </a:t>
            </a:r>
            <a:r>
              <a:rPr lang="pt-BR" dirty="0" err="1" smtClean="0">
                <a:latin typeface="Courier New" pitchFamily="49" charset="0"/>
                <a:cs typeface="Courier New" pitchFamily="49" charset="0"/>
              </a:rPr>
              <a:t>OlaMundo</a:t>
            </a:r>
            <a:r>
              <a:rPr lang="pt-BR" dirty="0" smtClean="0">
                <a:latin typeface="Courier New" pitchFamily="49" charset="0"/>
                <a:cs typeface="Courier New" pitchFamily="49" charset="0"/>
              </a:rPr>
              <a:t>{</a:t>
            </a:r>
          </a:p>
          <a:p>
            <a:pPr lvl="1">
              <a:buNone/>
            </a:pPr>
            <a:r>
              <a:rPr lang="pt-BR" dirty="0" smtClean="0">
                <a:solidFill>
                  <a:srgbClr val="00B050"/>
                </a:solidFill>
                <a:latin typeface="Courier New" pitchFamily="49" charset="0"/>
                <a:cs typeface="Courier New" pitchFamily="49" charset="0"/>
              </a:rPr>
              <a:t>//variáveis / atributos</a:t>
            </a:r>
          </a:p>
          <a:p>
            <a:pPr lvl="1">
              <a:buNone/>
            </a:pPr>
            <a:r>
              <a:rPr lang="pt-BR" dirty="0" smtClean="0">
                <a:solidFill>
                  <a:srgbClr val="00B050"/>
                </a:solidFill>
                <a:latin typeface="Courier New" pitchFamily="49" charset="0"/>
                <a:cs typeface="Courier New" pitchFamily="49" charset="0"/>
              </a:rPr>
              <a:t>//métodos</a:t>
            </a:r>
          </a:p>
          <a:p>
            <a:pPr lvl="1">
              <a:buNone/>
            </a:pPr>
            <a:r>
              <a:rPr lang="pt-BR" dirty="0" smtClean="0">
                <a:latin typeface="Courier New" pitchFamily="49" charset="0"/>
                <a:cs typeface="Courier New" pitchFamily="49" charset="0"/>
              </a:rPr>
              <a:t>}</a:t>
            </a:r>
            <a:endParaRPr lang="pt-BR" dirty="0">
              <a:latin typeface="Courier New" pitchFamily="49" charset="0"/>
              <a:cs typeface="Courier New" pitchFamily="49" charset="0"/>
            </a:endParaRP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Método </a:t>
            </a:r>
            <a:r>
              <a:rPr lang="pt-BR" dirty="0" err="1" smtClean="0"/>
              <a:t>main</a:t>
            </a:r>
            <a:endParaRPr lang="pt-BR" dirty="0"/>
          </a:p>
        </p:txBody>
      </p:sp>
      <p:sp>
        <p:nvSpPr>
          <p:cNvPr id="3" name="Espaço Reservado para Conteúdo 2"/>
          <p:cNvSpPr>
            <a:spLocks noGrp="1"/>
          </p:cNvSpPr>
          <p:nvPr>
            <p:ph idx="1"/>
          </p:nvPr>
        </p:nvSpPr>
        <p:spPr>
          <a:xfrm>
            <a:off x="348639" y="1600200"/>
            <a:ext cx="8338161" cy="4525963"/>
          </a:xfrm>
        </p:spPr>
        <p:txBody>
          <a:bodyPr>
            <a:normAutofit fontScale="85000" lnSpcReduction="10000"/>
          </a:bodyPr>
          <a:lstStyle/>
          <a:p>
            <a:pPr marL="0" indent="0">
              <a:buNone/>
            </a:pPr>
            <a:r>
              <a:rPr lang="pt-BR" dirty="0" smtClean="0"/>
              <a:t>Apesar do exemplo apresentar uma classe válida e sua compilação ser bem sucedida, não poderá ser executada por não ter declarado o método </a:t>
            </a:r>
            <a:r>
              <a:rPr lang="pt-BR" dirty="0" err="1" smtClean="0">
                <a:latin typeface="Courier New" pitchFamily="49" charset="0"/>
                <a:cs typeface="Courier New" pitchFamily="49" charset="0"/>
              </a:rPr>
              <a:t>main</a:t>
            </a:r>
            <a:r>
              <a:rPr lang="pt-BR" dirty="0" smtClean="0">
                <a:latin typeface="Courier New" pitchFamily="49" charset="0"/>
                <a:cs typeface="Courier New" pitchFamily="49" charset="0"/>
              </a:rPr>
              <a:t>.</a:t>
            </a:r>
          </a:p>
          <a:p>
            <a:endParaRPr lang="pt-BR" dirty="0" smtClean="0"/>
          </a:p>
          <a:p>
            <a:pPr lvl="1">
              <a:buNone/>
            </a:pPr>
            <a:r>
              <a:rPr lang="pt-BR" dirty="0" err="1" smtClean="0">
                <a:solidFill>
                  <a:srgbClr val="7030A0"/>
                </a:solidFill>
                <a:latin typeface="Courier New" pitchFamily="49" charset="0"/>
                <a:cs typeface="Courier New" pitchFamily="49" charset="0"/>
              </a:rPr>
              <a:t>class</a:t>
            </a:r>
            <a:r>
              <a:rPr lang="pt-BR" dirty="0" smtClean="0">
                <a:latin typeface="Courier New" pitchFamily="49" charset="0"/>
                <a:cs typeface="Courier New" pitchFamily="49" charset="0"/>
              </a:rPr>
              <a:t> </a:t>
            </a:r>
            <a:r>
              <a:rPr lang="pt-BR" dirty="0" err="1" smtClean="0">
                <a:latin typeface="Courier New" pitchFamily="49" charset="0"/>
                <a:cs typeface="Courier New" pitchFamily="49" charset="0"/>
              </a:rPr>
              <a:t>OlaMundo</a:t>
            </a:r>
            <a:r>
              <a:rPr lang="pt-BR" dirty="0" smtClean="0">
                <a:latin typeface="Courier New" pitchFamily="49" charset="0"/>
                <a:cs typeface="Courier New" pitchFamily="49" charset="0"/>
              </a:rPr>
              <a:t>{</a:t>
            </a:r>
          </a:p>
          <a:p>
            <a:pPr lvl="1">
              <a:buNone/>
            </a:pPr>
            <a:r>
              <a:rPr lang="pt-BR" dirty="0" smtClean="0">
                <a:solidFill>
                  <a:srgbClr val="7030A0"/>
                </a:solidFill>
                <a:latin typeface="Courier New" pitchFamily="49" charset="0"/>
                <a:cs typeface="Courier New" pitchFamily="49" charset="0"/>
              </a:rPr>
              <a:t>	</a:t>
            </a:r>
            <a:r>
              <a:rPr lang="pt-BR" dirty="0" err="1" smtClean="0">
                <a:solidFill>
                  <a:srgbClr val="7030A0"/>
                </a:solidFill>
                <a:latin typeface="Courier New" pitchFamily="49" charset="0"/>
                <a:cs typeface="Courier New" pitchFamily="49" charset="0"/>
              </a:rPr>
              <a:t>public</a:t>
            </a:r>
            <a:r>
              <a:rPr lang="pt-BR" dirty="0" smtClean="0">
                <a:solidFill>
                  <a:srgbClr val="7030A0"/>
                </a:solidFill>
                <a:latin typeface="Courier New" pitchFamily="49" charset="0"/>
                <a:cs typeface="Courier New" pitchFamily="49" charset="0"/>
              </a:rPr>
              <a:t> </a:t>
            </a:r>
            <a:r>
              <a:rPr lang="pt-BR" dirty="0" err="1" smtClean="0">
                <a:solidFill>
                  <a:srgbClr val="7030A0"/>
                </a:solidFill>
                <a:latin typeface="Courier New" pitchFamily="49" charset="0"/>
                <a:cs typeface="Courier New" pitchFamily="49" charset="0"/>
              </a:rPr>
              <a:t>static</a:t>
            </a:r>
            <a:r>
              <a:rPr lang="pt-BR" dirty="0" smtClean="0">
                <a:solidFill>
                  <a:srgbClr val="7030A0"/>
                </a:solidFill>
                <a:latin typeface="Courier New" pitchFamily="49" charset="0"/>
                <a:cs typeface="Courier New" pitchFamily="49" charset="0"/>
              </a:rPr>
              <a:t> </a:t>
            </a:r>
            <a:r>
              <a:rPr lang="pt-BR" dirty="0" err="1" smtClean="0">
                <a:solidFill>
                  <a:srgbClr val="7030A0"/>
                </a:solidFill>
                <a:latin typeface="Courier New" pitchFamily="49" charset="0"/>
                <a:cs typeface="Courier New" pitchFamily="49" charset="0"/>
              </a:rPr>
              <a:t>void</a:t>
            </a:r>
            <a:r>
              <a:rPr lang="pt-BR" dirty="0" smtClean="0">
                <a:solidFill>
                  <a:srgbClr val="7030A0"/>
                </a:solidFill>
                <a:latin typeface="Courier New" pitchFamily="49" charset="0"/>
                <a:cs typeface="Courier New" pitchFamily="49" charset="0"/>
              </a:rPr>
              <a:t> </a:t>
            </a:r>
            <a:r>
              <a:rPr lang="pt-BR" dirty="0" err="1" smtClean="0">
                <a:latin typeface="Courier New" pitchFamily="49" charset="0"/>
                <a:cs typeface="Courier New" pitchFamily="49" charset="0"/>
              </a:rPr>
              <a:t>main</a:t>
            </a:r>
            <a:r>
              <a:rPr lang="pt-BR" dirty="0" smtClean="0">
                <a:latin typeface="Courier New" pitchFamily="49" charset="0"/>
                <a:cs typeface="Courier New" pitchFamily="49" charset="0"/>
              </a:rPr>
              <a:t>(String[] </a:t>
            </a:r>
            <a:r>
              <a:rPr lang="pt-BR" dirty="0" err="1" smtClean="0">
                <a:latin typeface="Courier New" pitchFamily="49" charset="0"/>
                <a:cs typeface="Courier New" pitchFamily="49" charset="0"/>
              </a:rPr>
              <a:t>args</a:t>
            </a:r>
            <a:r>
              <a:rPr lang="pt-BR" dirty="0" smtClean="0">
                <a:latin typeface="Courier New" pitchFamily="49" charset="0"/>
                <a:cs typeface="Courier New" pitchFamily="49" charset="0"/>
              </a:rPr>
              <a:t>){</a:t>
            </a:r>
          </a:p>
          <a:p>
            <a:pPr lvl="1">
              <a:buNone/>
            </a:pPr>
            <a:r>
              <a:rPr lang="pt-BR" smtClean="0">
                <a:solidFill>
                  <a:srgbClr val="00B050"/>
                </a:solidFill>
                <a:latin typeface="Courier New" pitchFamily="49" charset="0"/>
                <a:cs typeface="Courier New" pitchFamily="49" charset="0"/>
              </a:rPr>
              <a:t>	/</a:t>
            </a:r>
            <a:r>
              <a:rPr lang="pt-BR" dirty="0" smtClean="0">
                <a:solidFill>
                  <a:srgbClr val="00B050"/>
                </a:solidFill>
                <a:latin typeface="Courier New" pitchFamily="49" charset="0"/>
                <a:cs typeface="Courier New" pitchFamily="49" charset="0"/>
              </a:rPr>
              <a:t>*Ao executarmos está classe o método </a:t>
            </a:r>
            <a:r>
              <a:rPr lang="pt-BR" dirty="0" err="1" smtClean="0">
                <a:solidFill>
                  <a:srgbClr val="00B050"/>
                </a:solidFill>
                <a:latin typeface="Courier New" pitchFamily="49" charset="0"/>
                <a:cs typeface="Courier New" pitchFamily="49" charset="0"/>
              </a:rPr>
              <a:t>main</a:t>
            </a:r>
            <a:r>
              <a:rPr lang="pt-BR" dirty="0" smtClean="0">
                <a:solidFill>
                  <a:srgbClr val="00B050"/>
                </a:solidFill>
                <a:latin typeface="Courier New" pitchFamily="49" charset="0"/>
                <a:cs typeface="Courier New" pitchFamily="49" charset="0"/>
              </a:rPr>
              <a:t> será chamado pela JVM */</a:t>
            </a:r>
          </a:p>
          <a:p>
            <a:pPr lvl="1">
              <a:buNone/>
            </a:pPr>
            <a:r>
              <a:rPr lang="pt-BR" dirty="0" smtClean="0">
                <a:latin typeface="Courier New" pitchFamily="49" charset="0"/>
                <a:cs typeface="Courier New" pitchFamily="49" charset="0"/>
              </a:rPr>
              <a:t>	}</a:t>
            </a:r>
          </a:p>
          <a:p>
            <a:pPr lvl="1">
              <a:buNone/>
            </a:pPr>
            <a:r>
              <a:rPr lang="pt-BR" dirty="0" smtClean="0">
                <a:latin typeface="Courier New" pitchFamily="49" charset="0"/>
                <a:cs typeface="Courier New" pitchFamily="49" charset="0"/>
              </a:rPr>
              <a:t>}</a:t>
            </a:r>
            <a:endParaRPr lang="pt-BR" dirty="0">
              <a:latin typeface="Courier New" pitchFamily="49" charset="0"/>
              <a:cs typeface="Courier New" pitchFamily="49" charset="0"/>
            </a:endParaRP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Palavras reservadas</a:t>
            </a:r>
            <a:endParaRPr lang="pt-BR" dirty="0"/>
          </a:p>
        </p:txBody>
      </p:sp>
      <p:graphicFrame>
        <p:nvGraphicFramePr>
          <p:cNvPr id="4" name="Espaço Reservado para Conteúdo 3"/>
          <p:cNvGraphicFramePr>
            <a:graphicFrameLocks noGrp="1"/>
          </p:cNvGraphicFramePr>
          <p:nvPr>
            <p:ph idx="1"/>
            <p:extLst>
              <p:ext uri="{D42A27DB-BD31-4B8C-83A1-F6EECF244321}">
                <p14:modId xmlns="" xmlns:p14="http://schemas.microsoft.com/office/powerpoint/2010/main" val="2248426308"/>
              </p:ext>
            </p:extLst>
          </p:nvPr>
        </p:nvGraphicFramePr>
        <p:xfrm>
          <a:off x="457200" y="1600200"/>
          <a:ext cx="8229600" cy="3708400"/>
        </p:xfrm>
        <a:graphic>
          <a:graphicData uri="http://schemas.openxmlformats.org/drawingml/2006/table">
            <a:tbl>
              <a:tblPr firstRow="1" bandRow="1">
                <a:tableStyleId>{2D5ABB26-0587-4C30-8999-92F81FD0307C}</a:tableStyleId>
              </a:tblPr>
              <a:tblGrid>
                <a:gridCol w="1645920"/>
                <a:gridCol w="1645920"/>
                <a:gridCol w="1645920"/>
                <a:gridCol w="1645920"/>
                <a:gridCol w="1645920"/>
              </a:tblGrid>
              <a:tr h="370840">
                <a:tc>
                  <a:txBody>
                    <a:bodyPr/>
                    <a:lstStyle/>
                    <a:p>
                      <a:pPr algn="ctr"/>
                      <a:r>
                        <a:rPr lang="pt-BR" sz="1800" kern="1200" baseline="0" dirty="0" smtClean="0">
                          <a:solidFill>
                            <a:schemeClr val="tx1"/>
                          </a:solidFill>
                          <a:latin typeface="+mn-lt"/>
                          <a:ea typeface="+mn-ea"/>
                          <a:cs typeface="+mn-cs"/>
                        </a:rPr>
                        <a:t>in</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pt-BR" sz="1800" kern="1200" baseline="0" dirty="0" err="1" smtClean="0">
                          <a:solidFill>
                            <a:schemeClr val="tx1"/>
                          </a:solidFill>
                          <a:latin typeface="+mn-lt"/>
                          <a:ea typeface="+mn-ea"/>
                          <a:cs typeface="+mn-cs"/>
                        </a:rPr>
                        <a:t>boolean</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sz="1800" kern="1200" baseline="0" dirty="0" err="1" smtClean="0">
                          <a:solidFill>
                            <a:schemeClr val="tx1"/>
                          </a:solidFill>
                          <a:latin typeface="+mn-lt"/>
                          <a:ea typeface="+mn-ea"/>
                          <a:cs typeface="+mn-cs"/>
                        </a:rPr>
                        <a:t>break</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pt-BR" sz="1800" kern="1200" baseline="0" dirty="0" smtClean="0">
                          <a:solidFill>
                            <a:schemeClr val="tx1"/>
                          </a:solidFill>
                          <a:latin typeface="+mn-lt"/>
                          <a:ea typeface="+mn-ea"/>
                          <a:cs typeface="+mn-cs"/>
                        </a:rPr>
                        <a:t>byte </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sz="1800" kern="1200" baseline="0" dirty="0" smtClean="0">
                          <a:solidFill>
                            <a:schemeClr val="tx1"/>
                          </a:solidFill>
                          <a:latin typeface="+mn-lt"/>
                          <a:ea typeface="+mn-ea"/>
                          <a:cs typeface="+mn-cs"/>
                        </a:rPr>
                        <a:t>case</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pPr algn="ctr"/>
                      <a:r>
                        <a:rPr lang="pt-BR" sz="1800" kern="1200" baseline="0" dirty="0" smtClean="0">
                          <a:solidFill>
                            <a:schemeClr val="tx1"/>
                          </a:solidFill>
                          <a:latin typeface="+mn-lt"/>
                          <a:ea typeface="+mn-ea"/>
                          <a:cs typeface="+mn-cs"/>
                        </a:rPr>
                        <a:t>catch</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sz="1800" kern="1200" baseline="0" dirty="0" err="1" smtClean="0">
                          <a:solidFill>
                            <a:schemeClr val="tx1"/>
                          </a:solidFill>
                          <a:latin typeface="+mn-lt"/>
                          <a:ea typeface="+mn-ea"/>
                          <a:cs typeface="+mn-cs"/>
                        </a:rPr>
                        <a:t>char</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sz="1800" kern="1200" baseline="0" dirty="0" err="1" smtClean="0">
                          <a:solidFill>
                            <a:schemeClr val="tx1"/>
                          </a:solidFill>
                          <a:latin typeface="+mn-lt"/>
                          <a:ea typeface="+mn-ea"/>
                          <a:cs typeface="+mn-cs"/>
                        </a:rPr>
                        <a:t>class</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b="1" dirty="0" err="1" smtClean="0"/>
                        <a:t>cont</a:t>
                      </a:r>
                      <a:endParaRPr lang="pt-BR"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dirty="0" smtClean="0"/>
                        <a:t>continue</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pPr algn="ctr"/>
                      <a:r>
                        <a:rPr lang="pt-BR" dirty="0" smtClean="0"/>
                        <a:t>default</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dirty="0" smtClean="0"/>
                        <a:t>do</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dirty="0" err="1" smtClean="0"/>
                        <a:t>double</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dirty="0" err="1" smtClean="0"/>
                        <a:t>else</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dirty="0" err="1" smtClean="0"/>
                        <a:t>extends</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pPr algn="ctr"/>
                      <a:r>
                        <a:rPr lang="pt-BR" dirty="0" smtClean="0"/>
                        <a:t>final</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dirty="0" err="1" smtClean="0"/>
                        <a:t>finally</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dirty="0" err="1" smtClean="0"/>
                        <a:t>float</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dirty="0" smtClean="0"/>
                        <a:t>for</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b="1" dirty="0" err="1" smtClean="0"/>
                        <a:t>goto</a:t>
                      </a:r>
                      <a:endParaRPr lang="pt-BR"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pPr algn="ctr"/>
                      <a:r>
                        <a:rPr lang="pt-BR" dirty="0" err="1" smtClean="0"/>
                        <a:t>if</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dirty="0" err="1" smtClean="0"/>
                        <a:t>implements</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dirty="0" err="1" smtClean="0"/>
                        <a:t>import</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dirty="0" err="1" smtClean="0"/>
                        <a:t>instanceof</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dirty="0" err="1" smtClean="0"/>
                        <a:t>int</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pPr algn="ctr"/>
                      <a:r>
                        <a:rPr lang="pt-BR" dirty="0" smtClean="0"/>
                        <a:t>interface</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dirty="0" err="1" smtClean="0"/>
                        <a:t>long</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dirty="0" err="1" smtClean="0"/>
                        <a:t>native</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dirty="0" err="1" smtClean="0"/>
                        <a:t>new</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dirty="0" smtClean="0"/>
                        <a:t>package</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pPr algn="ctr"/>
                      <a:r>
                        <a:rPr lang="pt-BR" dirty="0" err="1" smtClean="0"/>
                        <a:t>private</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dirty="0" err="1" smtClean="0"/>
                        <a:t>protected</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dirty="0" err="1" smtClean="0"/>
                        <a:t>public</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dirty="0" err="1" smtClean="0"/>
                        <a:t>return</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dirty="0" smtClean="0"/>
                        <a:t>short</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pPr algn="ctr"/>
                      <a:r>
                        <a:rPr lang="pt-BR" dirty="0" err="1" smtClean="0"/>
                        <a:t>static</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dirty="0" err="1" smtClean="0"/>
                        <a:t>strictfp</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dirty="0" smtClean="0"/>
                        <a:t>super</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dirty="0" smtClean="0"/>
                        <a:t>switch</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sz="1800" kern="1200" baseline="0" dirty="0" err="1" smtClean="0">
                          <a:solidFill>
                            <a:schemeClr val="tx1"/>
                          </a:solidFill>
                          <a:latin typeface="+mn-lt"/>
                          <a:ea typeface="+mn-ea"/>
                          <a:cs typeface="+mn-cs"/>
                        </a:rPr>
                        <a:t>synchonized</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pPr algn="ctr"/>
                      <a:r>
                        <a:rPr lang="pt-BR" dirty="0" err="1" smtClean="0"/>
                        <a:t>this</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dirty="0" err="1" smtClean="0"/>
                        <a:t>throw</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dirty="0" err="1" smtClean="0"/>
                        <a:t>throws</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dirty="0" err="1" smtClean="0"/>
                        <a:t>transient</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dirty="0" err="1" smtClean="0"/>
                        <a:t>try</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pPr algn="ctr"/>
                      <a:r>
                        <a:rPr lang="pt-BR" dirty="0" err="1" smtClean="0"/>
                        <a:t>void</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dirty="0" err="1" smtClean="0"/>
                        <a:t>volatile</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pt-BR" dirty="0" err="1" smtClean="0"/>
                        <a:t>while</a:t>
                      </a: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pt-B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5" name="CaixaDeTexto 4"/>
          <p:cNvSpPr txBox="1"/>
          <p:nvPr/>
        </p:nvSpPr>
        <p:spPr>
          <a:xfrm>
            <a:off x="457200" y="5541814"/>
            <a:ext cx="6503768" cy="369332"/>
          </a:xfrm>
          <a:prstGeom prst="rect">
            <a:avLst/>
          </a:prstGeom>
          <a:noFill/>
        </p:spPr>
        <p:txBody>
          <a:bodyPr wrap="none" rtlCol="0">
            <a:spAutoFit/>
          </a:bodyPr>
          <a:lstStyle/>
          <a:p>
            <a:r>
              <a:rPr lang="pt-BR" dirty="0" smtClean="0"/>
              <a:t>As palavras reservadas </a:t>
            </a:r>
            <a:r>
              <a:rPr lang="pt-BR" b="1" dirty="0" err="1" smtClean="0"/>
              <a:t>goto</a:t>
            </a:r>
            <a:r>
              <a:rPr lang="pt-BR" dirty="0" smtClean="0"/>
              <a:t> e </a:t>
            </a:r>
            <a:r>
              <a:rPr lang="pt-BR" b="1" dirty="0" err="1" smtClean="0"/>
              <a:t>cont</a:t>
            </a:r>
            <a:r>
              <a:rPr lang="pt-BR" dirty="0" smtClean="0"/>
              <a:t> não são utilizadas na linguagem.</a:t>
            </a:r>
            <a:endParaRPr lang="pt-BR" dirty="0"/>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Palavras reservadas</a:t>
            </a:r>
            <a:endParaRPr lang="pt-BR" dirty="0"/>
          </a:p>
        </p:txBody>
      </p:sp>
      <p:sp>
        <p:nvSpPr>
          <p:cNvPr id="3" name="Espaço Reservado para Conteúdo 2"/>
          <p:cNvSpPr>
            <a:spLocks noGrp="1"/>
          </p:cNvSpPr>
          <p:nvPr>
            <p:ph idx="1"/>
          </p:nvPr>
        </p:nvSpPr>
        <p:spPr/>
        <p:txBody>
          <a:bodyPr/>
          <a:lstStyle/>
          <a:p>
            <a:pPr marL="0" indent="0">
              <a:buNone/>
            </a:pPr>
            <a:r>
              <a:rPr lang="pt-BR" dirty="0" smtClean="0"/>
              <a:t>As palavras</a:t>
            </a:r>
            <a:r>
              <a:rPr lang="pt-BR" dirty="0" smtClean="0">
                <a:latin typeface="Courier New" pitchFamily="49" charset="0"/>
                <a:cs typeface="Courier New" pitchFamily="49" charset="0"/>
              </a:rPr>
              <a:t> </a:t>
            </a:r>
            <a:r>
              <a:rPr lang="pt-BR" dirty="0" err="1" smtClean="0">
                <a:latin typeface="Courier New" pitchFamily="49" charset="0"/>
                <a:cs typeface="Courier New" pitchFamily="49" charset="0"/>
              </a:rPr>
              <a:t>true</a:t>
            </a:r>
            <a:r>
              <a:rPr lang="pt-BR" dirty="0" smtClean="0">
                <a:latin typeface="Courier New" pitchFamily="49" charset="0"/>
                <a:cs typeface="Courier New" pitchFamily="49" charset="0"/>
              </a:rPr>
              <a:t> </a:t>
            </a:r>
            <a:r>
              <a:rPr lang="pt-BR" dirty="0" smtClean="0"/>
              <a:t>e </a:t>
            </a:r>
            <a:r>
              <a:rPr lang="pt-BR" dirty="0" err="1" smtClean="0">
                <a:latin typeface="Courier New" pitchFamily="49" charset="0"/>
                <a:cs typeface="Courier New" pitchFamily="49" charset="0"/>
              </a:rPr>
              <a:t>false</a:t>
            </a:r>
            <a:r>
              <a:rPr lang="pt-BR" dirty="0" smtClean="0"/>
              <a:t> que parecem palavras reservadas, são tecnicamente literais booleanas, assim como a palavra </a:t>
            </a:r>
            <a:r>
              <a:rPr lang="pt-BR" dirty="0" err="1" smtClean="0">
                <a:latin typeface="Courier New" pitchFamily="49" charset="0"/>
                <a:cs typeface="Courier New" pitchFamily="49" charset="0"/>
              </a:rPr>
              <a:t>null</a:t>
            </a:r>
            <a:r>
              <a:rPr lang="pt-BR" dirty="0" smtClean="0">
                <a:latin typeface="Courier New" pitchFamily="49" charset="0"/>
                <a:cs typeface="Courier New" pitchFamily="49" charset="0"/>
              </a:rPr>
              <a:t>. </a:t>
            </a:r>
            <a:r>
              <a:rPr lang="pt-BR" dirty="0" smtClean="0"/>
              <a:t>Por tanto não podem ser usadas como indicadores.</a:t>
            </a:r>
            <a:endParaRPr lang="pt-BR" dirty="0"/>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Convenções</a:t>
            </a:r>
            <a:endParaRPr lang="pt-BR" dirty="0"/>
          </a:p>
        </p:txBody>
      </p:sp>
      <p:sp>
        <p:nvSpPr>
          <p:cNvPr id="3" name="Espaço Reservado para Conteúdo 2"/>
          <p:cNvSpPr>
            <a:spLocks noGrp="1"/>
          </p:cNvSpPr>
          <p:nvPr>
            <p:ph idx="1"/>
          </p:nvPr>
        </p:nvSpPr>
        <p:spPr/>
        <p:txBody>
          <a:bodyPr>
            <a:normAutofit fontScale="92500" lnSpcReduction="10000"/>
          </a:bodyPr>
          <a:lstStyle/>
          <a:p>
            <a:pPr marL="0" indent="0">
              <a:buNone/>
            </a:pPr>
            <a:r>
              <a:rPr lang="pt-BR" dirty="0" smtClean="0"/>
              <a:t>São regras de formatação de nomes de código;</a:t>
            </a:r>
          </a:p>
          <a:p>
            <a:pPr marL="0" indent="0">
              <a:buNone/>
            </a:pPr>
            <a:endParaRPr lang="pt-BR" dirty="0" smtClean="0"/>
          </a:p>
          <a:p>
            <a:pPr marL="0" indent="0">
              <a:buNone/>
            </a:pPr>
            <a:r>
              <a:rPr lang="pt-BR" dirty="0" smtClean="0"/>
              <a:t>Não são obrigatórias, mas representam uma </a:t>
            </a:r>
            <a:r>
              <a:rPr lang="pt-BR" dirty="0" err="1" smtClean="0"/>
              <a:t>best-practice</a:t>
            </a:r>
            <a:r>
              <a:rPr lang="pt-BR" dirty="0" smtClean="0"/>
              <a:t> por aumentar a legibilidade do código;</a:t>
            </a:r>
          </a:p>
          <a:p>
            <a:pPr marL="0" indent="0">
              <a:buNone/>
            </a:pPr>
            <a:endParaRPr lang="pt-BR" dirty="0" smtClean="0"/>
          </a:p>
          <a:p>
            <a:pPr marL="0" indent="0">
              <a:buNone/>
            </a:pPr>
            <a:r>
              <a:rPr lang="pt-BR" dirty="0" smtClean="0"/>
              <a:t>Identificamos características por meio das convenções: o que é uma classe, um método / função, uma variável, uma constante, etc.</a:t>
            </a:r>
            <a:endParaRPr lang="pt-BR" dirty="0"/>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Convenções</a:t>
            </a:r>
            <a:endParaRPr lang="pt-BR" dirty="0"/>
          </a:p>
        </p:txBody>
      </p:sp>
      <p:sp>
        <p:nvSpPr>
          <p:cNvPr id="3" name="Espaço Reservado para Conteúdo 2"/>
          <p:cNvSpPr>
            <a:spLocks noGrp="1"/>
          </p:cNvSpPr>
          <p:nvPr>
            <p:ph idx="1"/>
          </p:nvPr>
        </p:nvSpPr>
        <p:spPr/>
        <p:txBody>
          <a:bodyPr>
            <a:normAutofit/>
          </a:bodyPr>
          <a:lstStyle/>
          <a:p>
            <a:pPr marL="0" indent="0"/>
            <a:r>
              <a:rPr lang="pt-BR" dirty="0" smtClean="0"/>
              <a:t> Convenção 1: nomes da classes com primeira letra da(s) palavra(s) maiúscula. Exemplo:</a:t>
            </a:r>
          </a:p>
          <a:p>
            <a:pPr marL="0" indent="0">
              <a:buNone/>
            </a:pPr>
            <a:endParaRPr lang="pt-BR" dirty="0" smtClean="0">
              <a:latin typeface="Courier New" pitchFamily="49" charset="0"/>
              <a:cs typeface="Courier New" pitchFamily="49" charset="0"/>
            </a:endParaRPr>
          </a:p>
          <a:p>
            <a:pPr>
              <a:buNone/>
            </a:pPr>
            <a:r>
              <a:rPr lang="pt-BR" dirty="0" err="1" smtClean="0">
                <a:solidFill>
                  <a:srgbClr val="7030A0"/>
                </a:solidFill>
                <a:latin typeface="Courier New" pitchFamily="49" charset="0"/>
                <a:cs typeface="Courier New" pitchFamily="49" charset="0"/>
              </a:rPr>
              <a:t>class</a:t>
            </a:r>
            <a:r>
              <a:rPr lang="pt-BR" dirty="0" smtClean="0">
                <a:latin typeface="Courier New" pitchFamily="49" charset="0"/>
                <a:cs typeface="Courier New" pitchFamily="49" charset="0"/>
              </a:rPr>
              <a:t> </a:t>
            </a:r>
            <a:r>
              <a:rPr lang="pt-BR" b="1" dirty="0" smtClean="0">
                <a:latin typeface="Courier New" pitchFamily="49" charset="0"/>
                <a:cs typeface="Courier New" pitchFamily="49" charset="0"/>
              </a:rPr>
              <a:t>C</a:t>
            </a:r>
            <a:r>
              <a:rPr lang="pt-BR" dirty="0" smtClean="0">
                <a:latin typeface="Courier New" pitchFamily="49" charset="0"/>
                <a:cs typeface="Courier New" pitchFamily="49" charset="0"/>
              </a:rPr>
              <a:t>onta { }</a:t>
            </a:r>
          </a:p>
          <a:p>
            <a:pPr>
              <a:buNone/>
            </a:pPr>
            <a:r>
              <a:rPr lang="pt-BR" dirty="0" err="1" smtClean="0">
                <a:solidFill>
                  <a:srgbClr val="7030A0"/>
                </a:solidFill>
                <a:latin typeface="Courier New" pitchFamily="49" charset="0"/>
                <a:cs typeface="Courier New" pitchFamily="49" charset="0"/>
              </a:rPr>
              <a:t>class</a:t>
            </a:r>
            <a:r>
              <a:rPr lang="pt-BR" dirty="0" smtClean="0">
                <a:latin typeface="Courier New" pitchFamily="49" charset="0"/>
                <a:cs typeface="Courier New" pitchFamily="49" charset="0"/>
              </a:rPr>
              <a:t> </a:t>
            </a:r>
            <a:r>
              <a:rPr lang="pt-BR" b="1" dirty="0" err="1" smtClean="0">
                <a:latin typeface="Courier New" pitchFamily="49" charset="0"/>
                <a:cs typeface="Courier New" pitchFamily="49" charset="0"/>
              </a:rPr>
              <a:t>C</a:t>
            </a:r>
            <a:r>
              <a:rPr lang="pt-BR" dirty="0" err="1" smtClean="0">
                <a:latin typeface="Courier New" pitchFamily="49" charset="0"/>
                <a:cs typeface="Courier New" pitchFamily="49" charset="0"/>
              </a:rPr>
              <a:t>onta</a:t>
            </a:r>
            <a:r>
              <a:rPr lang="pt-BR" b="1" dirty="0" err="1" smtClean="0">
                <a:latin typeface="Courier New" pitchFamily="49" charset="0"/>
                <a:cs typeface="Courier New" pitchFamily="49" charset="0"/>
              </a:rPr>
              <a:t>C</a:t>
            </a:r>
            <a:r>
              <a:rPr lang="pt-BR" dirty="0" err="1" smtClean="0">
                <a:latin typeface="Courier New" pitchFamily="49" charset="0"/>
                <a:cs typeface="Courier New" pitchFamily="49" charset="0"/>
              </a:rPr>
              <a:t>orrente</a:t>
            </a:r>
            <a:r>
              <a:rPr lang="pt-BR" dirty="0" smtClean="0">
                <a:latin typeface="Courier New" pitchFamily="49" charset="0"/>
                <a:cs typeface="Courier New" pitchFamily="49" charset="0"/>
              </a:rPr>
              <a:t> { }</a:t>
            </a:r>
          </a:p>
          <a:p>
            <a:pPr>
              <a:buNone/>
            </a:pPr>
            <a:r>
              <a:rPr lang="pt-BR" dirty="0" err="1" smtClean="0">
                <a:solidFill>
                  <a:srgbClr val="7030A0"/>
                </a:solidFill>
                <a:latin typeface="Courier New" pitchFamily="49" charset="0"/>
                <a:cs typeface="Courier New" pitchFamily="49" charset="0"/>
              </a:rPr>
              <a:t>class</a:t>
            </a:r>
            <a:r>
              <a:rPr lang="pt-BR" dirty="0" smtClean="0">
                <a:latin typeface="Courier New" pitchFamily="49" charset="0"/>
                <a:cs typeface="Courier New" pitchFamily="49" charset="0"/>
              </a:rPr>
              <a:t> </a:t>
            </a:r>
            <a:r>
              <a:rPr lang="pt-BR" b="1" dirty="0" err="1" smtClean="0">
                <a:latin typeface="Courier New" pitchFamily="49" charset="0"/>
                <a:cs typeface="Courier New" pitchFamily="49" charset="0"/>
              </a:rPr>
              <a:t>C</a:t>
            </a:r>
            <a:r>
              <a:rPr lang="pt-BR" dirty="0" err="1" smtClean="0">
                <a:latin typeface="Courier New" pitchFamily="49" charset="0"/>
                <a:cs typeface="Courier New" pitchFamily="49" charset="0"/>
              </a:rPr>
              <a:t>aixa</a:t>
            </a:r>
            <a:r>
              <a:rPr lang="pt-BR" b="1" dirty="0" err="1" smtClean="0">
                <a:latin typeface="Courier New" pitchFamily="49" charset="0"/>
                <a:cs typeface="Courier New" pitchFamily="49" charset="0"/>
              </a:rPr>
              <a:t>E</a:t>
            </a:r>
            <a:r>
              <a:rPr lang="pt-BR" dirty="0" err="1" smtClean="0">
                <a:latin typeface="Courier New" pitchFamily="49" charset="0"/>
                <a:cs typeface="Courier New" pitchFamily="49" charset="0"/>
              </a:rPr>
              <a:t>letronico</a:t>
            </a:r>
            <a:r>
              <a:rPr lang="pt-BR" dirty="0" smtClean="0">
                <a:latin typeface="Courier New" pitchFamily="49" charset="0"/>
                <a:cs typeface="Courier New" pitchFamily="49" charset="0"/>
              </a:rPr>
              <a:t> { }</a:t>
            </a:r>
            <a:endParaRPr lang="pt-BR" dirty="0">
              <a:latin typeface="Courier New" pitchFamily="49" charset="0"/>
              <a:cs typeface="Courier New" pitchFamily="49" charset="0"/>
            </a:endParaRPr>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Convenções</a:t>
            </a:r>
            <a:endParaRPr lang="pt-BR" dirty="0"/>
          </a:p>
        </p:txBody>
      </p:sp>
      <p:sp>
        <p:nvSpPr>
          <p:cNvPr id="3" name="Espaço Reservado para Conteúdo 2"/>
          <p:cNvSpPr>
            <a:spLocks noGrp="1"/>
          </p:cNvSpPr>
          <p:nvPr>
            <p:ph idx="1"/>
          </p:nvPr>
        </p:nvSpPr>
        <p:spPr/>
        <p:txBody>
          <a:bodyPr>
            <a:normAutofit fontScale="92500" lnSpcReduction="10000"/>
          </a:bodyPr>
          <a:lstStyle/>
          <a:p>
            <a:r>
              <a:rPr lang="pt-BR" dirty="0" smtClean="0"/>
              <a:t>Convenção 2: nomes de variáveis e métodos (funções / </a:t>
            </a:r>
            <a:r>
              <a:rPr lang="pt-BR" dirty="0" err="1" smtClean="0"/>
              <a:t>procedures</a:t>
            </a:r>
            <a:r>
              <a:rPr lang="pt-BR" dirty="0" smtClean="0"/>
              <a:t>) com a primeira letra minúscula:</a:t>
            </a:r>
          </a:p>
          <a:p>
            <a:pPr>
              <a:buNone/>
            </a:pPr>
            <a:endParaRPr lang="pt-BR" dirty="0" smtClean="0">
              <a:latin typeface="Courier New" pitchFamily="49" charset="0"/>
              <a:cs typeface="Courier New" pitchFamily="49" charset="0"/>
            </a:endParaRPr>
          </a:p>
          <a:p>
            <a:pPr>
              <a:buNone/>
            </a:pPr>
            <a:r>
              <a:rPr lang="pt-BR" sz="3000" dirty="0" err="1" smtClean="0">
                <a:solidFill>
                  <a:srgbClr val="7030A0"/>
                </a:solidFill>
                <a:latin typeface="Courier New" pitchFamily="49" charset="0"/>
                <a:cs typeface="Courier New" pitchFamily="49" charset="0"/>
              </a:rPr>
              <a:t>public</a:t>
            </a:r>
            <a:r>
              <a:rPr lang="pt-BR" sz="3000" dirty="0" smtClean="0">
                <a:solidFill>
                  <a:srgbClr val="7030A0"/>
                </a:solidFill>
                <a:latin typeface="Courier New" pitchFamily="49" charset="0"/>
                <a:cs typeface="Courier New" pitchFamily="49" charset="0"/>
              </a:rPr>
              <a:t> </a:t>
            </a:r>
            <a:r>
              <a:rPr lang="pt-BR" sz="3000" dirty="0" err="1" smtClean="0">
                <a:solidFill>
                  <a:srgbClr val="7030A0"/>
                </a:solidFill>
                <a:latin typeface="Courier New" pitchFamily="49" charset="0"/>
                <a:cs typeface="Courier New" pitchFamily="49" charset="0"/>
              </a:rPr>
              <a:t>class</a:t>
            </a:r>
            <a:r>
              <a:rPr lang="pt-BR" sz="3000" dirty="0" smtClean="0">
                <a:solidFill>
                  <a:srgbClr val="7030A0"/>
                </a:solidFill>
                <a:latin typeface="Courier New" pitchFamily="49" charset="0"/>
                <a:cs typeface="Courier New" pitchFamily="49" charset="0"/>
              </a:rPr>
              <a:t> </a:t>
            </a:r>
            <a:r>
              <a:rPr lang="pt-BR" sz="3000" b="1" dirty="0" smtClean="0">
                <a:latin typeface="Courier New" pitchFamily="49" charset="0"/>
                <a:cs typeface="Courier New" pitchFamily="49" charset="0"/>
              </a:rPr>
              <a:t>C</a:t>
            </a:r>
            <a:r>
              <a:rPr lang="pt-BR" sz="3000" dirty="0" smtClean="0">
                <a:latin typeface="Courier New" pitchFamily="49" charset="0"/>
                <a:cs typeface="Courier New" pitchFamily="49" charset="0"/>
              </a:rPr>
              <a:t>onta {</a:t>
            </a:r>
          </a:p>
          <a:p>
            <a:pPr>
              <a:buNone/>
            </a:pPr>
            <a:r>
              <a:rPr lang="pt-BR" sz="3000" dirty="0" smtClean="0">
                <a:solidFill>
                  <a:srgbClr val="7030A0"/>
                </a:solidFill>
                <a:latin typeface="Courier New" pitchFamily="49" charset="0"/>
                <a:cs typeface="Courier New" pitchFamily="49" charset="0"/>
              </a:rPr>
              <a:t>	</a:t>
            </a:r>
            <a:r>
              <a:rPr lang="pt-BR" sz="3000" dirty="0" err="1" smtClean="0">
                <a:solidFill>
                  <a:srgbClr val="7030A0"/>
                </a:solidFill>
                <a:latin typeface="Courier New" pitchFamily="49" charset="0"/>
                <a:cs typeface="Courier New" pitchFamily="49" charset="0"/>
              </a:rPr>
              <a:t>private</a:t>
            </a:r>
            <a:r>
              <a:rPr lang="pt-BR" sz="3000" dirty="0" smtClean="0">
                <a:solidFill>
                  <a:srgbClr val="7030A0"/>
                </a:solidFill>
                <a:latin typeface="Courier New" pitchFamily="49" charset="0"/>
                <a:cs typeface="Courier New" pitchFamily="49" charset="0"/>
              </a:rPr>
              <a:t> </a:t>
            </a:r>
            <a:r>
              <a:rPr lang="pt-BR" sz="3000" dirty="0" err="1" smtClean="0">
                <a:solidFill>
                  <a:srgbClr val="7030A0"/>
                </a:solidFill>
                <a:latin typeface="Courier New" pitchFamily="49" charset="0"/>
                <a:cs typeface="Courier New" pitchFamily="49" charset="0"/>
              </a:rPr>
              <a:t>double</a:t>
            </a:r>
            <a:r>
              <a:rPr lang="pt-BR" sz="3000" dirty="0" smtClean="0">
                <a:solidFill>
                  <a:srgbClr val="7030A0"/>
                </a:solidFill>
                <a:latin typeface="Courier New" pitchFamily="49" charset="0"/>
                <a:cs typeface="Courier New" pitchFamily="49" charset="0"/>
              </a:rPr>
              <a:t> </a:t>
            </a:r>
            <a:r>
              <a:rPr lang="pt-BR" sz="3000" dirty="0" err="1" smtClean="0">
                <a:latin typeface="Courier New" pitchFamily="49" charset="0"/>
                <a:cs typeface="Courier New" pitchFamily="49" charset="0"/>
              </a:rPr>
              <a:t>saldo</a:t>
            </a:r>
            <a:r>
              <a:rPr lang="pt-BR" sz="3000" b="1" dirty="0" err="1" smtClean="0">
                <a:latin typeface="Courier New" pitchFamily="49" charset="0"/>
                <a:cs typeface="Courier New" pitchFamily="49" charset="0"/>
              </a:rPr>
              <a:t>D</a:t>
            </a:r>
            <a:r>
              <a:rPr lang="pt-BR" sz="3000" dirty="0" err="1" smtClean="0">
                <a:latin typeface="Courier New" pitchFamily="49" charset="0"/>
                <a:cs typeface="Courier New" pitchFamily="49" charset="0"/>
              </a:rPr>
              <a:t>a</a:t>
            </a:r>
            <a:r>
              <a:rPr lang="pt-BR" sz="3000" b="1" dirty="0" err="1" smtClean="0">
                <a:latin typeface="Courier New" pitchFamily="49" charset="0"/>
                <a:cs typeface="Courier New" pitchFamily="49" charset="0"/>
              </a:rPr>
              <a:t>C</a:t>
            </a:r>
            <a:r>
              <a:rPr lang="pt-BR" sz="3000" dirty="0" err="1" smtClean="0">
                <a:latin typeface="Courier New" pitchFamily="49" charset="0"/>
                <a:cs typeface="Courier New" pitchFamily="49" charset="0"/>
              </a:rPr>
              <a:t>onta</a:t>
            </a:r>
            <a:r>
              <a:rPr lang="pt-BR" sz="3000" dirty="0" smtClean="0">
                <a:latin typeface="Courier New" pitchFamily="49" charset="0"/>
                <a:cs typeface="Courier New" pitchFamily="49" charset="0"/>
              </a:rPr>
              <a:t>;</a:t>
            </a:r>
          </a:p>
          <a:p>
            <a:pPr>
              <a:buNone/>
            </a:pPr>
            <a:r>
              <a:rPr lang="pt-BR" sz="3000" dirty="0" smtClean="0">
                <a:solidFill>
                  <a:srgbClr val="7030A0"/>
                </a:solidFill>
                <a:latin typeface="Courier New" pitchFamily="49" charset="0"/>
                <a:cs typeface="Courier New" pitchFamily="49" charset="0"/>
              </a:rPr>
              <a:t>	</a:t>
            </a:r>
            <a:r>
              <a:rPr lang="pt-BR" sz="3000" dirty="0" err="1" smtClean="0">
                <a:solidFill>
                  <a:srgbClr val="7030A0"/>
                </a:solidFill>
                <a:latin typeface="Courier New" pitchFamily="49" charset="0"/>
                <a:cs typeface="Courier New" pitchFamily="49" charset="0"/>
              </a:rPr>
              <a:t>public</a:t>
            </a:r>
            <a:r>
              <a:rPr lang="pt-BR" sz="3000" dirty="0" smtClean="0">
                <a:solidFill>
                  <a:srgbClr val="7030A0"/>
                </a:solidFill>
                <a:latin typeface="Courier New" pitchFamily="49" charset="0"/>
                <a:cs typeface="Courier New" pitchFamily="49" charset="0"/>
              </a:rPr>
              <a:t> </a:t>
            </a:r>
            <a:r>
              <a:rPr lang="pt-BR" sz="3000" dirty="0" err="1" smtClean="0">
                <a:solidFill>
                  <a:srgbClr val="7030A0"/>
                </a:solidFill>
                <a:latin typeface="Courier New" pitchFamily="49" charset="0"/>
                <a:cs typeface="Courier New" pitchFamily="49" charset="0"/>
              </a:rPr>
              <a:t>void</a:t>
            </a:r>
            <a:r>
              <a:rPr lang="pt-BR" sz="3000" dirty="0" smtClean="0">
                <a:solidFill>
                  <a:srgbClr val="7030A0"/>
                </a:solidFill>
                <a:latin typeface="Courier New" pitchFamily="49" charset="0"/>
                <a:cs typeface="Courier New" pitchFamily="49" charset="0"/>
              </a:rPr>
              <a:t> </a:t>
            </a:r>
            <a:r>
              <a:rPr lang="pt-BR" sz="3000" b="1" dirty="0" smtClean="0">
                <a:latin typeface="Courier New" pitchFamily="49" charset="0"/>
                <a:cs typeface="Courier New" pitchFamily="49" charset="0"/>
              </a:rPr>
              <a:t>d</a:t>
            </a:r>
            <a:r>
              <a:rPr lang="pt-BR" sz="3000" dirty="0" smtClean="0">
                <a:latin typeface="Courier New" pitchFamily="49" charset="0"/>
                <a:cs typeface="Courier New" pitchFamily="49" charset="0"/>
              </a:rPr>
              <a:t>eposito(</a:t>
            </a:r>
            <a:r>
              <a:rPr lang="pt-BR" sz="3000" dirty="0" err="1" smtClean="0">
                <a:latin typeface="Courier New" pitchFamily="49" charset="0"/>
                <a:cs typeface="Courier New" pitchFamily="49" charset="0"/>
              </a:rPr>
              <a:t>double</a:t>
            </a:r>
            <a:r>
              <a:rPr lang="pt-BR" sz="3000" dirty="0" smtClean="0">
                <a:latin typeface="Courier New" pitchFamily="49" charset="0"/>
                <a:cs typeface="Courier New" pitchFamily="49" charset="0"/>
              </a:rPr>
              <a:t> valor) {</a:t>
            </a:r>
          </a:p>
          <a:p>
            <a:pPr>
              <a:buNone/>
            </a:pPr>
            <a:r>
              <a:rPr lang="pt-BR" sz="3000" dirty="0" smtClean="0">
                <a:latin typeface="Courier New" pitchFamily="49" charset="0"/>
                <a:cs typeface="Courier New" pitchFamily="49" charset="0"/>
              </a:rPr>
              <a:t>		}</a:t>
            </a:r>
          </a:p>
          <a:p>
            <a:pPr>
              <a:buNone/>
            </a:pPr>
            <a:r>
              <a:rPr lang="pt-BR" sz="3000" dirty="0" smtClean="0">
                <a:latin typeface="Courier New" pitchFamily="49" charset="0"/>
                <a:cs typeface="Courier New" pitchFamily="49" charset="0"/>
              </a:rPr>
              <a:t>}</a:t>
            </a:r>
          </a:p>
        </p:txBody>
      </p:sp>
      <p:sp>
        <p:nvSpPr>
          <p:cNvPr id="4" name="CaixaDeTexto 3"/>
          <p:cNvSpPr txBox="1"/>
          <p:nvPr/>
        </p:nvSpPr>
        <p:spPr>
          <a:xfrm>
            <a:off x="6497781" y="3061855"/>
            <a:ext cx="906145" cy="369332"/>
          </a:xfrm>
          <a:prstGeom prst="rect">
            <a:avLst/>
          </a:prstGeom>
          <a:noFill/>
        </p:spPr>
        <p:txBody>
          <a:bodyPr wrap="none" rtlCol="0">
            <a:spAutoFit/>
          </a:bodyPr>
          <a:lstStyle/>
          <a:p>
            <a:r>
              <a:rPr lang="pt-BR" dirty="0" smtClean="0"/>
              <a:t>variável</a:t>
            </a:r>
            <a:endParaRPr lang="pt-BR" dirty="0"/>
          </a:p>
        </p:txBody>
      </p:sp>
      <p:sp>
        <p:nvSpPr>
          <p:cNvPr id="7" name="CaixaDeTexto 6"/>
          <p:cNvSpPr txBox="1"/>
          <p:nvPr/>
        </p:nvSpPr>
        <p:spPr>
          <a:xfrm>
            <a:off x="5760293" y="5500255"/>
            <a:ext cx="2926507" cy="369332"/>
          </a:xfrm>
          <a:prstGeom prst="rect">
            <a:avLst/>
          </a:prstGeom>
          <a:noFill/>
        </p:spPr>
        <p:txBody>
          <a:bodyPr wrap="none" rtlCol="0">
            <a:spAutoFit/>
          </a:bodyPr>
          <a:lstStyle/>
          <a:p>
            <a:r>
              <a:rPr lang="pt-BR" dirty="0" smtClean="0"/>
              <a:t>método / função / </a:t>
            </a:r>
            <a:r>
              <a:rPr lang="pt-BR" dirty="0" err="1" smtClean="0"/>
              <a:t>procedure</a:t>
            </a:r>
            <a:endParaRPr lang="pt-BR" dirty="0"/>
          </a:p>
        </p:txBody>
      </p:sp>
      <p:cxnSp>
        <p:nvCxnSpPr>
          <p:cNvPr id="13" name="Conector de seta reta 12"/>
          <p:cNvCxnSpPr>
            <a:stCxn id="7" idx="1"/>
          </p:cNvCxnSpPr>
          <p:nvPr/>
        </p:nvCxnSpPr>
        <p:spPr>
          <a:xfrm rot="10800000">
            <a:off x="3657601" y="4752109"/>
            <a:ext cx="2102693" cy="93281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 name="Conector de seta reta 14"/>
          <p:cNvCxnSpPr/>
          <p:nvPr/>
        </p:nvCxnSpPr>
        <p:spPr>
          <a:xfrm rot="10800000" flipV="1">
            <a:off x="5760295" y="3431187"/>
            <a:ext cx="737487" cy="55892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Paradigma</a:t>
            </a:r>
            <a:r>
              <a:rPr lang="en-US" dirty="0" smtClean="0"/>
              <a:t> procedural</a:t>
            </a:r>
            <a:endParaRPr lang="en-US" dirty="0"/>
          </a:p>
        </p:txBody>
      </p:sp>
      <p:sp>
        <p:nvSpPr>
          <p:cNvPr id="3" name="Content Placeholder 2"/>
          <p:cNvSpPr>
            <a:spLocks noGrp="1"/>
          </p:cNvSpPr>
          <p:nvPr>
            <p:ph idx="1"/>
          </p:nvPr>
        </p:nvSpPr>
        <p:spPr/>
        <p:txBody>
          <a:bodyPr>
            <a:normAutofit fontScale="85000" lnSpcReduction="10000"/>
          </a:bodyPr>
          <a:lstStyle/>
          <a:p>
            <a:pPr algn="just">
              <a:lnSpc>
                <a:spcPct val="150000"/>
              </a:lnSpc>
            </a:pPr>
            <a:r>
              <a:rPr lang="pt-BR" sz="2800" dirty="0" smtClean="0"/>
              <a:t>Conjunto de instruções organizado em blocos para executar determinada tarefa (função);</a:t>
            </a:r>
          </a:p>
          <a:p>
            <a:pPr algn="just">
              <a:lnSpc>
                <a:spcPct val="150000"/>
              </a:lnSpc>
            </a:pPr>
            <a:r>
              <a:rPr lang="pt-BR" sz="2800" dirty="0" smtClean="0"/>
              <a:t>Conjunto de funções agrupadas por funcionalidade em bibliotecas;</a:t>
            </a:r>
          </a:p>
          <a:p>
            <a:pPr algn="just">
              <a:lnSpc>
                <a:spcPct val="150000"/>
              </a:lnSpc>
            </a:pPr>
            <a:r>
              <a:rPr lang="pt-BR" sz="2800" dirty="0" smtClean="0"/>
              <a:t>Modelagem por meio de fluxogramas e grade utilização de algoritmos; </a:t>
            </a:r>
          </a:p>
          <a:p>
            <a:pPr algn="just">
              <a:lnSpc>
                <a:spcPct val="150000"/>
              </a:lnSpc>
            </a:pPr>
            <a:r>
              <a:rPr lang="pt-BR" sz="2800" dirty="0" smtClean="0"/>
              <a:t>Extremamente técnica;</a:t>
            </a:r>
          </a:p>
          <a:p>
            <a:pPr algn="just">
              <a:lnSpc>
                <a:spcPct val="150000"/>
              </a:lnSpc>
            </a:pPr>
            <a:r>
              <a:rPr lang="pt-BR" sz="2800" dirty="0" smtClean="0"/>
              <a:t>Exemplos: Pascal, C, Perl, </a:t>
            </a:r>
            <a:r>
              <a:rPr lang="pt-BR" sz="2800" dirty="0" err="1" smtClean="0"/>
              <a:t>Basic</a:t>
            </a:r>
            <a:r>
              <a:rPr lang="pt-BR" sz="2800" dirty="0" smtClean="0"/>
              <a:t>.</a:t>
            </a:r>
            <a:endParaRPr lang="pt-BR" sz="2800" dirty="0"/>
          </a:p>
        </p:txBody>
      </p:sp>
    </p:spTree>
    <p:extLst>
      <p:ext uri="{BB962C8B-B14F-4D97-AF65-F5344CB8AC3E}">
        <p14:creationId xmlns="" xmlns:p14="http://schemas.microsoft.com/office/powerpoint/2010/main" val="1210670362"/>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Convenções</a:t>
            </a:r>
            <a:endParaRPr lang="pt-BR" dirty="0"/>
          </a:p>
        </p:txBody>
      </p:sp>
      <p:sp>
        <p:nvSpPr>
          <p:cNvPr id="3" name="Espaço Reservado para Conteúdo 2"/>
          <p:cNvSpPr>
            <a:spLocks noGrp="1"/>
          </p:cNvSpPr>
          <p:nvPr>
            <p:ph idx="1"/>
          </p:nvPr>
        </p:nvSpPr>
        <p:spPr/>
        <p:txBody>
          <a:bodyPr>
            <a:normAutofit/>
          </a:bodyPr>
          <a:lstStyle/>
          <a:p>
            <a:r>
              <a:rPr lang="pt-BR" dirty="0" smtClean="0"/>
              <a:t>Convenção 3: constantes devem ser definidas com todos caracteres maiúsculos:</a:t>
            </a:r>
          </a:p>
          <a:p>
            <a:pPr>
              <a:buNone/>
            </a:pPr>
            <a:r>
              <a:rPr lang="en-US" sz="2400" dirty="0" smtClean="0">
                <a:solidFill>
                  <a:srgbClr val="7030A0"/>
                </a:solidFill>
                <a:latin typeface="Courier New" pitchFamily="49" charset="0"/>
                <a:cs typeface="Courier New" pitchFamily="49" charset="0"/>
              </a:rPr>
              <a:t>public class </a:t>
            </a:r>
            <a:r>
              <a:rPr lang="en-US" sz="2400" dirty="0" err="1" smtClean="0">
                <a:latin typeface="Courier New" pitchFamily="49" charset="0"/>
                <a:cs typeface="Courier New" pitchFamily="49" charset="0"/>
              </a:rPr>
              <a:t>Produto</a:t>
            </a:r>
            <a:r>
              <a:rPr lang="en-US" sz="2400" dirty="0" smtClean="0">
                <a:latin typeface="Courier New" pitchFamily="49" charset="0"/>
                <a:cs typeface="Courier New" pitchFamily="49" charset="0"/>
              </a:rPr>
              <a:t> {</a:t>
            </a:r>
          </a:p>
          <a:p>
            <a:pPr>
              <a:buNone/>
            </a:pPr>
            <a:r>
              <a:rPr lang="en-US" sz="2400" dirty="0" smtClean="0">
                <a:solidFill>
                  <a:srgbClr val="7030A0"/>
                </a:solidFill>
                <a:latin typeface="Courier New" pitchFamily="49" charset="0"/>
                <a:cs typeface="Courier New" pitchFamily="49" charset="0"/>
              </a:rPr>
              <a:t>  public static final </a:t>
            </a:r>
            <a:r>
              <a:rPr lang="en-US" sz="2400" dirty="0" err="1" smtClean="0">
                <a:latin typeface="Courier New" pitchFamily="49" charset="0"/>
                <a:cs typeface="Courier New" pitchFamily="49" charset="0"/>
              </a:rPr>
              <a:t>int</a:t>
            </a:r>
            <a:r>
              <a:rPr lang="en-US" sz="2400" dirty="0" smtClean="0">
                <a:latin typeface="Courier New" pitchFamily="49" charset="0"/>
                <a:cs typeface="Courier New" pitchFamily="49" charset="0"/>
              </a:rPr>
              <a:t> </a:t>
            </a:r>
            <a:r>
              <a:rPr lang="en-US" sz="2400" b="1" dirty="0" smtClean="0">
                <a:latin typeface="Courier New" pitchFamily="49" charset="0"/>
                <a:cs typeface="Courier New" pitchFamily="49" charset="0"/>
              </a:rPr>
              <a:t>COR_BRANCO</a:t>
            </a:r>
            <a:r>
              <a:rPr lang="en-US" sz="2400" dirty="0" smtClean="0">
                <a:latin typeface="Courier New" pitchFamily="49" charset="0"/>
                <a:cs typeface="Courier New" pitchFamily="49" charset="0"/>
              </a:rPr>
              <a:t> = 0;</a:t>
            </a:r>
          </a:p>
          <a:p>
            <a:pPr>
              <a:buNone/>
            </a:pPr>
            <a:r>
              <a:rPr lang="en-US" sz="2400" dirty="0" smtClean="0">
                <a:latin typeface="Courier New" pitchFamily="49" charset="0"/>
                <a:cs typeface="Courier New" pitchFamily="49" charset="0"/>
              </a:rPr>
              <a:t>}</a:t>
            </a:r>
          </a:p>
          <a:p>
            <a:r>
              <a:rPr lang="pt-BR" sz="2800" dirty="0" err="1" smtClean="0"/>
              <a:t>Indentação</a:t>
            </a:r>
            <a:r>
              <a:rPr lang="pt-BR" sz="2800" dirty="0" smtClean="0"/>
              <a:t> de código: tabulações (com 4 ou 2 espaços) devem ser abertas após a chave {e retroceder após o fechamento da chave}.</a:t>
            </a:r>
            <a:endParaRPr lang="pt-BR" sz="2600" dirty="0" smtClean="0">
              <a:latin typeface="Courier New" pitchFamily="49" charset="0"/>
              <a:cs typeface="Courier New" pitchFamily="49" charset="0"/>
            </a:endParaRPr>
          </a:p>
        </p:txBody>
      </p:sp>
      <p:sp>
        <p:nvSpPr>
          <p:cNvPr id="4" name="CaixaDeTexto 3"/>
          <p:cNvSpPr txBox="1"/>
          <p:nvPr/>
        </p:nvSpPr>
        <p:spPr>
          <a:xfrm>
            <a:off x="6691746" y="2507857"/>
            <a:ext cx="1121141" cy="369332"/>
          </a:xfrm>
          <a:prstGeom prst="rect">
            <a:avLst/>
          </a:prstGeom>
          <a:noFill/>
        </p:spPr>
        <p:txBody>
          <a:bodyPr wrap="none" rtlCol="0">
            <a:spAutoFit/>
          </a:bodyPr>
          <a:lstStyle/>
          <a:p>
            <a:r>
              <a:rPr lang="pt-BR" b="1" dirty="0" smtClean="0"/>
              <a:t>constante</a:t>
            </a:r>
            <a:endParaRPr lang="pt-BR" b="1" dirty="0"/>
          </a:p>
        </p:txBody>
      </p:sp>
      <p:cxnSp>
        <p:nvCxnSpPr>
          <p:cNvPr id="15" name="Conector de seta reta 14"/>
          <p:cNvCxnSpPr/>
          <p:nvPr/>
        </p:nvCxnSpPr>
        <p:spPr>
          <a:xfrm rot="10800000" flipV="1">
            <a:off x="5971308" y="2743198"/>
            <a:ext cx="720438" cy="63731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Variáveis</a:t>
            </a:r>
            <a:endParaRPr lang="pt-BR" dirty="0"/>
          </a:p>
        </p:txBody>
      </p:sp>
      <p:sp>
        <p:nvSpPr>
          <p:cNvPr id="3" name="Espaço Reservado para Conteúdo 2"/>
          <p:cNvSpPr>
            <a:spLocks noGrp="1"/>
          </p:cNvSpPr>
          <p:nvPr>
            <p:ph idx="1"/>
          </p:nvPr>
        </p:nvSpPr>
        <p:spPr/>
        <p:txBody>
          <a:bodyPr/>
          <a:lstStyle/>
          <a:p>
            <a:r>
              <a:rPr lang="pt-BR" dirty="0" smtClean="0"/>
              <a:t>Representam um espaço de memória;</a:t>
            </a:r>
          </a:p>
          <a:p>
            <a:r>
              <a:rPr lang="pt-BR" dirty="0" smtClean="0"/>
              <a:t>Toda variável tem um tipo de dado e um nome; (LOPES, 2002, p. 6).</a:t>
            </a:r>
          </a:p>
          <a:p>
            <a:r>
              <a:rPr lang="pt-BR" dirty="0" smtClean="0"/>
              <a:t>Classificação:</a:t>
            </a:r>
          </a:p>
          <a:p>
            <a:pPr lvl="1"/>
            <a:r>
              <a:rPr lang="pt-BR" dirty="0" smtClean="0"/>
              <a:t>tipo primitivo;</a:t>
            </a:r>
          </a:p>
          <a:p>
            <a:pPr lvl="1"/>
            <a:r>
              <a:rPr lang="pt-BR" dirty="0" smtClean="0"/>
              <a:t>tipo </a:t>
            </a:r>
            <a:r>
              <a:rPr lang="pt-BR" dirty="0" err="1" smtClean="0"/>
              <a:t>reference</a:t>
            </a:r>
            <a:r>
              <a:rPr lang="pt-BR" dirty="0" smtClean="0"/>
              <a:t>;</a:t>
            </a:r>
          </a:p>
          <a:p>
            <a:pPr lvl="1"/>
            <a:r>
              <a:rPr lang="pt-BR" dirty="0" err="1" smtClean="0"/>
              <a:t>arrays</a:t>
            </a:r>
            <a:endParaRPr lang="pt-BR" dirty="0"/>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Variáveis - Tipos primitivos </a:t>
            </a:r>
            <a:endParaRPr lang="pt-BR" dirty="0"/>
          </a:p>
        </p:txBody>
      </p:sp>
      <p:sp>
        <p:nvSpPr>
          <p:cNvPr id="3" name="Espaço Reservado para Conteúdo 2"/>
          <p:cNvSpPr>
            <a:spLocks noGrp="1"/>
          </p:cNvSpPr>
          <p:nvPr>
            <p:ph idx="1"/>
          </p:nvPr>
        </p:nvSpPr>
        <p:spPr/>
        <p:txBody>
          <a:bodyPr>
            <a:normAutofit fontScale="92500" lnSpcReduction="10000"/>
          </a:bodyPr>
          <a:lstStyle/>
          <a:p>
            <a:pPr>
              <a:buNone/>
            </a:pPr>
            <a:r>
              <a:rPr lang="pt-BR" dirty="0" smtClean="0"/>
              <a:t>Podem ser:</a:t>
            </a:r>
          </a:p>
          <a:p>
            <a:pPr lvl="1"/>
            <a:r>
              <a:rPr lang="pt-BR" dirty="0" err="1" smtClean="0"/>
              <a:t>númerico</a:t>
            </a:r>
            <a:r>
              <a:rPr lang="pt-BR" dirty="0" smtClean="0"/>
              <a:t>;</a:t>
            </a:r>
          </a:p>
          <a:p>
            <a:pPr lvl="1"/>
            <a:r>
              <a:rPr lang="pt-BR" dirty="0" err="1" smtClean="0"/>
              <a:t>caracter</a:t>
            </a:r>
            <a:r>
              <a:rPr lang="pt-BR" dirty="0" smtClean="0"/>
              <a:t>;</a:t>
            </a:r>
          </a:p>
          <a:p>
            <a:pPr lvl="1"/>
            <a:r>
              <a:rPr lang="pt-BR" dirty="0" smtClean="0"/>
              <a:t>Booleanos (</a:t>
            </a:r>
            <a:r>
              <a:rPr lang="pt-BR" dirty="0" err="1" smtClean="0"/>
              <a:t>true</a:t>
            </a:r>
            <a:r>
              <a:rPr lang="pt-BR" dirty="0" smtClean="0"/>
              <a:t> e </a:t>
            </a:r>
            <a:r>
              <a:rPr lang="pt-BR" dirty="0" err="1" smtClean="0"/>
              <a:t>false</a:t>
            </a:r>
            <a:r>
              <a:rPr lang="pt-BR" dirty="0" smtClean="0"/>
              <a:t>)</a:t>
            </a:r>
          </a:p>
          <a:p>
            <a:pPr>
              <a:buNone/>
            </a:pPr>
            <a:endParaRPr lang="pt-BR" dirty="0" smtClean="0"/>
          </a:p>
          <a:p>
            <a:pPr>
              <a:buNone/>
            </a:pPr>
            <a:r>
              <a:rPr lang="pt-BR" dirty="0" smtClean="0"/>
              <a:t>Sintaxe:</a:t>
            </a:r>
          </a:p>
          <a:p>
            <a:pPr>
              <a:buNone/>
            </a:pPr>
            <a:r>
              <a:rPr lang="pt-BR" sz="2800" dirty="0" err="1" smtClean="0">
                <a:solidFill>
                  <a:srgbClr val="7030A0"/>
                </a:solidFill>
                <a:latin typeface="Courier New" pitchFamily="49" charset="0"/>
                <a:cs typeface="Courier New" pitchFamily="49" charset="0"/>
              </a:rPr>
              <a:t>public</a:t>
            </a:r>
            <a:r>
              <a:rPr lang="pt-BR" sz="2800" dirty="0" smtClean="0">
                <a:solidFill>
                  <a:srgbClr val="7030A0"/>
                </a:solidFill>
                <a:latin typeface="Courier New" pitchFamily="49" charset="0"/>
                <a:cs typeface="Courier New" pitchFamily="49" charset="0"/>
              </a:rPr>
              <a:t> </a:t>
            </a:r>
            <a:r>
              <a:rPr lang="pt-BR" sz="2800" dirty="0" err="1" smtClean="0">
                <a:solidFill>
                  <a:srgbClr val="7030A0"/>
                </a:solidFill>
                <a:latin typeface="Courier New" pitchFamily="49" charset="0"/>
                <a:cs typeface="Courier New" pitchFamily="49" charset="0"/>
              </a:rPr>
              <a:t>class</a:t>
            </a:r>
            <a:r>
              <a:rPr lang="pt-BR" sz="2800" dirty="0" smtClean="0">
                <a:solidFill>
                  <a:srgbClr val="7030A0"/>
                </a:solidFill>
                <a:latin typeface="Courier New" pitchFamily="49" charset="0"/>
                <a:cs typeface="Courier New" pitchFamily="49" charset="0"/>
              </a:rPr>
              <a:t> </a:t>
            </a:r>
            <a:r>
              <a:rPr lang="pt-BR" sz="2800" dirty="0" err="1" smtClean="0">
                <a:latin typeface="Courier New" pitchFamily="49" charset="0"/>
                <a:cs typeface="Courier New" pitchFamily="49" charset="0"/>
              </a:rPr>
              <a:t>TiposPrimitivos</a:t>
            </a:r>
            <a:r>
              <a:rPr lang="pt-BR" sz="2800" dirty="0" smtClean="0">
                <a:latin typeface="Courier New" pitchFamily="49" charset="0"/>
                <a:cs typeface="Courier New" pitchFamily="49" charset="0"/>
              </a:rPr>
              <a:t> {</a:t>
            </a:r>
          </a:p>
          <a:p>
            <a:pPr marL="0" indent="0">
              <a:buNone/>
            </a:pPr>
            <a:r>
              <a:rPr lang="pt-BR" sz="2400" dirty="0" smtClean="0">
                <a:solidFill>
                  <a:srgbClr val="00B050"/>
                </a:solidFill>
                <a:latin typeface="Courier New" pitchFamily="49" charset="0"/>
                <a:cs typeface="Courier New" pitchFamily="49" charset="0"/>
              </a:rPr>
              <a:t>	//&lt;</a:t>
            </a:r>
            <a:r>
              <a:rPr lang="pt-BR" sz="2400" dirty="0" err="1" smtClean="0">
                <a:solidFill>
                  <a:srgbClr val="00B050"/>
                </a:solidFill>
                <a:latin typeface="Courier New" pitchFamily="49" charset="0"/>
                <a:cs typeface="Courier New" pitchFamily="49" charset="0"/>
              </a:rPr>
              <a:t>tipoVariavel</a:t>
            </a:r>
            <a:r>
              <a:rPr lang="pt-BR" sz="2400" dirty="0" smtClean="0">
                <a:solidFill>
                  <a:srgbClr val="00B050"/>
                </a:solidFill>
                <a:latin typeface="Courier New" pitchFamily="49" charset="0"/>
                <a:cs typeface="Courier New" pitchFamily="49" charset="0"/>
              </a:rPr>
              <a:t>&gt; &lt;</a:t>
            </a:r>
            <a:r>
              <a:rPr lang="pt-BR" sz="2400" dirty="0" err="1" smtClean="0">
                <a:solidFill>
                  <a:srgbClr val="00B050"/>
                </a:solidFill>
                <a:latin typeface="Courier New" pitchFamily="49" charset="0"/>
                <a:cs typeface="Courier New" pitchFamily="49" charset="0"/>
              </a:rPr>
              <a:t>nomeVariavel</a:t>
            </a:r>
            <a:r>
              <a:rPr lang="pt-BR" sz="2400" dirty="0" smtClean="0">
                <a:solidFill>
                  <a:srgbClr val="00B050"/>
                </a:solidFill>
                <a:latin typeface="Courier New" pitchFamily="49" charset="0"/>
                <a:cs typeface="Courier New" pitchFamily="49" charset="0"/>
              </a:rPr>
              <a:t>&gt; = valor</a:t>
            </a:r>
          </a:p>
          <a:p>
            <a:pPr>
              <a:buNone/>
            </a:pPr>
            <a:r>
              <a:rPr lang="pt-BR" sz="2800" dirty="0" smtClean="0">
                <a:solidFill>
                  <a:srgbClr val="7030A0"/>
                </a:solidFill>
                <a:latin typeface="Courier New" pitchFamily="49" charset="0"/>
                <a:cs typeface="Courier New" pitchFamily="49" charset="0"/>
              </a:rPr>
              <a:t>	</a:t>
            </a:r>
            <a:r>
              <a:rPr lang="pt-BR" sz="2800" dirty="0" err="1" smtClean="0">
                <a:solidFill>
                  <a:srgbClr val="7030A0"/>
                </a:solidFill>
                <a:latin typeface="Courier New" pitchFamily="49" charset="0"/>
                <a:cs typeface="Courier New" pitchFamily="49" charset="0"/>
              </a:rPr>
              <a:t>double</a:t>
            </a:r>
            <a:r>
              <a:rPr lang="pt-BR" sz="2800" dirty="0" smtClean="0">
                <a:solidFill>
                  <a:srgbClr val="7030A0"/>
                </a:solidFill>
                <a:latin typeface="Courier New" pitchFamily="49" charset="0"/>
                <a:cs typeface="Courier New" pitchFamily="49" charset="0"/>
              </a:rPr>
              <a:t> </a:t>
            </a:r>
            <a:r>
              <a:rPr lang="pt-BR" sz="2800" dirty="0" smtClean="0">
                <a:latin typeface="Courier New" pitchFamily="49" charset="0"/>
                <a:cs typeface="Courier New" pitchFamily="49" charset="0"/>
              </a:rPr>
              <a:t>saldo;</a:t>
            </a:r>
          </a:p>
          <a:p>
            <a:pPr>
              <a:buNone/>
            </a:pPr>
            <a:r>
              <a:rPr lang="pt-BR" sz="2800" dirty="0" smtClean="0">
                <a:latin typeface="Courier New" pitchFamily="49" charset="0"/>
                <a:cs typeface="Courier New" pitchFamily="49" charset="0"/>
              </a:rPr>
              <a:t>}</a:t>
            </a:r>
          </a:p>
          <a:p>
            <a:endParaRPr lang="pt-BR" dirty="0"/>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Variáveis - Tipos primitivos </a:t>
            </a:r>
            <a:endParaRPr lang="pt-BR" dirty="0"/>
          </a:p>
        </p:txBody>
      </p:sp>
      <p:sp>
        <p:nvSpPr>
          <p:cNvPr id="3" name="Espaço Reservado para Conteúdo 2"/>
          <p:cNvSpPr>
            <a:spLocks noGrp="1"/>
          </p:cNvSpPr>
          <p:nvPr>
            <p:ph idx="1"/>
          </p:nvPr>
        </p:nvSpPr>
        <p:spPr/>
        <p:txBody>
          <a:bodyPr>
            <a:normAutofit lnSpcReduction="10000"/>
          </a:bodyPr>
          <a:lstStyle/>
          <a:p>
            <a:pPr>
              <a:buNone/>
            </a:pPr>
            <a:r>
              <a:rPr lang="pt-BR" dirty="0" smtClean="0"/>
              <a:t>Números inteiros:</a:t>
            </a:r>
          </a:p>
          <a:p>
            <a:pPr>
              <a:buNone/>
            </a:pPr>
            <a:endParaRPr lang="pt-BR" dirty="0" smtClean="0"/>
          </a:p>
          <a:p>
            <a:pPr>
              <a:buNone/>
            </a:pPr>
            <a:endParaRPr lang="pt-BR" dirty="0" smtClean="0"/>
          </a:p>
          <a:p>
            <a:pPr>
              <a:buNone/>
            </a:pPr>
            <a:endParaRPr lang="pt-BR" dirty="0" smtClean="0"/>
          </a:p>
          <a:p>
            <a:pPr>
              <a:buNone/>
            </a:pPr>
            <a:endParaRPr lang="pt-BR" dirty="0" smtClean="0"/>
          </a:p>
          <a:p>
            <a:pPr>
              <a:buNone/>
            </a:pPr>
            <a:endParaRPr lang="pt-BR" dirty="0" smtClean="0"/>
          </a:p>
          <a:p>
            <a:pPr marL="0" indent="0">
              <a:buNone/>
            </a:pPr>
            <a:r>
              <a:rPr lang="pt-BR" sz="2200" dirty="0" smtClean="0">
                <a:latin typeface="Courier New" pitchFamily="49" charset="0"/>
                <a:cs typeface="Courier New" pitchFamily="49" charset="0"/>
              </a:rPr>
              <a:t>short ano = 2005;</a:t>
            </a:r>
          </a:p>
          <a:p>
            <a:pPr marL="0" indent="0">
              <a:buNone/>
            </a:pPr>
            <a:r>
              <a:rPr lang="pt-BR" sz="2200" dirty="0" err="1" smtClean="0">
                <a:latin typeface="Courier New" pitchFamily="49" charset="0"/>
                <a:cs typeface="Courier New" pitchFamily="49" charset="0"/>
              </a:rPr>
              <a:t>int</a:t>
            </a:r>
            <a:r>
              <a:rPr lang="pt-BR" sz="2200" dirty="0" smtClean="0">
                <a:latin typeface="Courier New" pitchFamily="49" charset="0"/>
                <a:cs typeface="Courier New" pitchFamily="49" charset="0"/>
              </a:rPr>
              <a:t> contador = 10000;</a:t>
            </a:r>
          </a:p>
          <a:p>
            <a:pPr marL="0" indent="0">
              <a:buNone/>
            </a:pPr>
            <a:r>
              <a:rPr lang="pt-BR" sz="2200" dirty="0" err="1" smtClean="0">
                <a:latin typeface="Courier New" pitchFamily="49" charset="0"/>
                <a:cs typeface="Courier New" pitchFamily="49" charset="0"/>
              </a:rPr>
              <a:t>long</a:t>
            </a:r>
            <a:r>
              <a:rPr lang="pt-BR" sz="2200" dirty="0" smtClean="0">
                <a:latin typeface="Courier New" pitchFamily="49" charset="0"/>
                <a:cs typeface="Courier New" pitchFamily="49" charset="0"/>
              </a:rPr>
              <a:t> </a:t>
            </a:r>
            <a:r>
              <a:rPr lang="pt-BR" sz="2200" dirty="0" err="1" smtClean="0">
                <a:latin typeface="Courier New" pitchFamily="49" charset="0"/>
                <a:cs typeface="Courier New" pitchFamily="49" charset="0"/>
              </a:rPr>
              <a:t>chaveCriptografia</a:t>
            </a:r>
            <a:r>
              <a:rPr lang="pt-BR" sz="2200" dirty="0" smtClean="0">
                <a:latin typeface="Courier New" pitchFamily="49" charset="0"/>
                <a:cs typeface="Courier New" pitchFamily="49" charset="0"/>
              </a:rPr>
              <a:t> = 213455533223445432L;</a:t>
            </a:r>
          </a:p>
          <a:p>
            <a:pPr>
              <a:buNone/>
            </a:pPr>
            <a:endParaRPr lang="pt-BR" dirty="0"/>
          </a:p>
        </p:txBody>
      </p:sp>
      <p:pic>
        <p:nvPicPr>
          <p:cNvPr id="1026" name="Picture 2"/>
          <p:cNvPicPr>
            <a:picLocks noChangeAspect="1" noChangeArrowheads="1"/>
          </p:cNvPicPr>
          <p:nvPr/>
        </p:nvPicPr>
        <p:blipFill>
          <a:blip r:embed="rId2"/>
          <a:srcRect l="19762" t="42158" r="24642" b="26604"/>
          <a:stretch>
            <a:fillRect/>
          </a:stretch>
        </p:blipFill>
        <p:spPr bwMode="auto">
          <a:xfrm>
            <a:off x="1349829" y="2177143"/>
            <a:ext cx="6778171" cy="2380343"/>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Variáveis - Tipos primitivos </a:t>
            </a:r>
            <a:endParaRPr lang="pt-BR" dirty="0"/>
          </a:p>
        </p:txBody>
      </p:sp>
      <p:sp>
        <p:nvSpPr>
          <p:cNvPr id="3" name="Espaço Reservado para Conteúdo 2"/>
          <p:cNvSpPr>
            <a:spLocks noGrp="1"/>
          </p:cNvSpPr>
          <p:nvPr>
            <p:ph idx="1"/>
          </p:nvPr>
        </p:nvSpPr>
        <p:spPr/>
        <p:txBody>
          <a:bodyPr>
            <a:normAutofit/>
          </a:bodyPr>
          <a:lstStyle/>
          <a:p>
            <a:pPr>
              <a:buNone/>
            </a:pPr>
            <a:r>
              <a:rPr lang="pt-BR" dirty="0" smtClean="0"/>
              <a:t>Números com ponto flutuante:</a:t>
            </a:r>
          </a:p>
          <a:p>
            <a:pPr>
              <a:buNone/>
            </a:pPr>
            <a:endParaRPr lang="pt-BR" dirty="0" smtClean="0"/>
          </a:p>
          <a:p>
            <a:pPr>
              <a:buNone/>
            </a:pPr>
            <a:endParaRPr lang="pt-BR" dirty="0" smtClean="0"/>
          </a:p>
          <a:p>
            <a:pPr>
              <a:buNone/>
            </a:pPr>
            <a:endParaRPr lang="pt-BR" dirty="0" smtClean="0"/>
          </a:p>
          <a:p>
            <a:pPr marL="0" indent="0">
              <a:buNone/>
            </a:pPr>
            <a:endParaRPr lang="pt-BR" sz="2200" dirty="0" smtClean="0">
              <a:latin typeface="Courier New" pitchFamily="49" charset="0"/>
              <a:cs typeface="Courier New" pitchFamily="49" charset="0"/>
            </a:endParaRPr>
          </a:p>
          <a:p>
            <a:pPr marL="0" indent="0">
              <a:buNone/>
            </a:pPr>
            <a:r>
              <a:rPr lang="pt-BR" sz="2200" dirty="0" err="1" smtClean="0">
                <a:latin typeface="Courier New" pitchFamily="49" charset="0"/>
                <a:cs typeface="Courier New" pitchFamily="49" charset="0"/>
              </a:rPr>
              <a:t>float</a:t>
            </a:r>
            <a:r>
              <a:rPr lang="pt-BR" sz="2200" dirty="0" smtClean="0">
                <a:latin typeface="Courier New" pitchFamily="49" charset="0"/>
                <a:cs typeface="Courier New" pitchFamily="49" charset="0"/>
              </a:rPr>
              <a:t> saldo = 234.45F;</a:t>
            </a:r>
          </a:p>
          <a:p>
            <a:pPr marL="0" indent="0">
              <a:buNone/>
            </a:pPr>
            <a:r>
              <a:rPr lang="pt-BR" sz="2200" dirty="0" err="1" smtClean="0">
                <a:latin typeface="Courier New" pitchFamily="49" charset="0"/>
                <a:cs typeface="Courier New" pitchFamily="49" charset="0"/>
              </a:rPr>
              <a:t>double</a:t>
            </a:r>
            <a:r>
              <a:rPr lang="pt-BR" sz="2200" dirty="0" smtClean="0">
                <a:latin typeface="Courier New" pitchFamily="49" charset="0"/>
                <a:cs typeface="Courier New" pitchFamily="49" charset="0"/>
              </a:rPr>
              <a:t> </a:t>
            </a:r>
            <a:r>
              <a:rPr lang="pt-BR" sz="2200" dirty="0" err="1" smtClean="0">
                <a:latin typeface="Courier New" pitchFamily="49" charset="0"/>
                <a:cs typeface="Courier New" pitchFamily="49" charset="0"/>
              </a:rPr>
              <a:t>cotacao</a:t>
            </a:r>
            <a:r>
              <a:rPr lang="pt-BR" sz="2200" dirty="0" smtClean="0">
                <a:latin typeface="Courier New" pitchFamily="49" charset="0"/>
                <a:cs typeface="Courier New" pitchFamily="49" charset="0"/>
              </a:rPr>
              <a:t> = 2.34234556643213D;</a:t>
            </a:r>
            <a:endParaRPr lang="pt-BR" dirty="0"/>
          </a:p>
        </p:txBody>
      </p:sp>
      <p:pic>
        <p:nvPicPr>
          <p:cNvPr id="2051" name="Picture 3"/>
          <p:cNvPicPr>
            <a:picLocks noChangeAspect="1" noChangeArrowheads="1"/>
          </p:cNvPicPr>
          <p:nvPr/>
        </p:nvPicPr>
        <p:blipFill>
          <a:blip r:embed="rId2"/>
          <a:srcRect l="19881" t="45524" r="23452" b="34476"/>
          <a:stretch>
            <a:fillRect/>
          </a:stretch>
        </p:blipFill>
        <p:spPr bwMode="auto">
          <a:xfrm>
            <a:off x="1103086" y="2402120"/>
            <a:ext cx="6908800" cy="15240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Variáveis - Tipos primitivos </a:t>
            </a:r>
            <a:endParaRPr lang="pt-BR" dirty="0"/>
          </a:p>
        </p:txBody>
      </p:sp>
      <p:sp>
        <p:nvSpPr>
          <p:cNvPr id="3" name="Espaço Reservado para Conteúdo 2"/>
          <p:cNvSpPr>
            <a:spLocks noGrp="1"/>
          </p:cNvSpPr>
          <p:nvPr>
            <p:ph idx="1"/>
          </p:nvPr>
        </p:nvSpPr>
        <p:spPr/>
        <p:txBody>
          <a:bodyPr>
            <a:normAutofit/>
          </a:bodyPr>
          <a:lstStyle/>
          <a:p>
            <a:pPr>
              <a:buNone/>
            </a:pPr>
            <a:r>
              <a:rPr lang="pt-BR" dirty="0" smtClean="0"/>
              <a:t>Caracteres:</a:t>
            </a:r>
          </a:p>
          <a:p>
            <a:pPr marL="0" indent="0">
              <a:buNone/>
            </a:pPr>
            <a:r>
              <a:rPr lang="pt-BR" dirty="0" smtClean="0"/>
              <a:t>Caractere é representado pelo tipo </a:t>
            </a:r>
            <a:r>
              <a:rPr lang="pt-BR" dirty="0" err="1" smtClean="0"/>
              <a:t>char</a:t>
            </a:r>
            <a:r>
              <a:rPr lang="pt-BR" dirty="0" smtClean="0"/>
              <a:t>, utiliza dois bytes de memória pois trabalha com padrão </a:t>
            </a:r>
            <a:r>
              <a:rPr lang="pt-BR" dirty="0" err="1" smtClean="0"/>
              <a:t>unicode</a:t>
            </a:r>
            <a:r>
              <a:rPr lang="pt-BR" dirty="0" smtClean="0"/>
              <a:t> (tabela de caracteres para atender idiomas remotos).</a:t>
            </a:r>
          </a:p>
          <a:p>
            <a:pPr marL="0" indent="0">
              <a:buNone/>
            </a:pPr>
            <a:r>
              <a:rPr lang="pt-BR" dirty="0" smtClean="0"/>
              <a:t>Exemplo: </a:t>
            </a:r>
          </a:p>
          <a:p>
            <a:pPr marL="400050" lvl="1" indent="0">
              <a:buNone/>
            </a:pPr>
            <a:r>
              <a:rPr lang="pt-BR" sz="2200" dirty="0" err="1" smtClean="0">
                <a:latin typeface="Courier New" pitchFamily="49" charset="0"/>
                <a:cs typeface="Courier New" pitchFamily="49" charset="0"/>
              </a:rPr>
              <a:t>char</a:t>
            </a:r>
            <a:r>
              <a:rPr lang="pt-BR" sz="2200" dirty="0" smtClean="0">
                <a:latin typeface="Courier New" pitchFamily="49" charset="0"/>
                <a:cs typeface="Courier New" pitchFamily="49" charset="0"/>
              </a:rPr>
              <a:t> </a:t>
            </a:r>
            <a:r>
              <a:rPr lang="pt-BR" sz="2200" dirty="0" err="1" smtClean="0">
                <a:latin typeface="Courier New" pitchFamily="49" charset="0"/>
                <a:cs typeface="Courier New" pitchFamily="49" charset="0"/>
              </a:rPr>
              <a:t>meuChar</a:t>
            </a:r>
            <a:r>
              <a:rPr lang="pt-BR" sz="2200" dirty="0" smtClean="0">
                <a:latin typeface="Courier New" pitchFamily="49" charset="0"/>
                <a:cs typeface="Courier New" pitchFamily="49" charset="0"/>
              </a:rPr>
              <a:t> = ‘c’;</a:t>
            </a:r>
          </a:p>
          <a:p>
            <a:pPr marL="400050" lvl="1" indent="0">
              <a:buNone/>
            </a:pPr>
            <a:r>
              <a:rPr lang="pt-BR" sz="2200" dirty="0" err="1" smtClean="0">
                <a:latin typeface="Courier New" pitchFamily="49" charset="0"/>
                <a:cs typeface="Courier New" pitchFamily="49" charset="0"/>
              </a:rPr>
              <a:t>char</a:t>
            </a:r>
            <a:r>
              <a:rPr lang="pt-BR" sz="2200" dirty="0" smtClean="0">
                <a:latin typeface="Courier New" pitchFamily="49" charset="0"/>
                <a:cs typeface="Courier New" pitchFamily="49" charset="0"/>
              </a:rPr>
              <a:t> </a:t>
            </a:r>
            <a:r>
              <a:rPr lang="pt-BR" sz="2200" dirty="0" err="1" smtClean="0">
                <a:latin typeface="Courier New" pitchFamily="49" charset="0"/>
                <a:cs typeface="Courier New" pitchFamily="49" charset="0"/>
              </a:rPr>
              <a:t>meuCharUnicode</a:t>
            </a:r>
            <a:r>
              <a:rPr lang="pt-BR" sz="2200" dirty="0" smtClean="0">
                <a:latin typeface="Courier New" pitchFamily="49" charset="0"/>
                <a:cs typeface="Courier New" pitchFamily="49" charset="0"/>
              </a:rPr>
              <a:t> = ‘\0000’; </a:t>
            </a:r>
            <a:r>
              <a:rPr lang="pt-BR" sz="2200" dirty="0" smtClean="0">
                <a:solidFill>
                  <a:srgbClr val="00B050"/>
                </a:solidFill>
                <a:latin typeface="Courier New" pitchFamily="49" charset="0"/>
                <a:cs typeface="Courier New" pitchFamily="49" charset="0"/>
              </a:rPr>
              <a:t>//espaço</a:t>
            </a:r>
          </a:p>
          <a:p>
            <a:pPr>
              <a:buNone/>
            </a:pPr>
            <a:endParaRPr lang="pt-BR" dirty="0" smtClean="0"/>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Variáveis - Tipos primitivos </a:t>
            </a:r>
            <a:endParaRPr lang="pt-BR" dirty="0"/>
          </a:p>
        </p:txBody>
      </p:sp>
      <p:sp>
        <p:nvSpPr>
          <p:cNvPr id="3" name="Espaço Reservado para Conteúdo 2"/>
          <p:cNvSpPr>
            <a:spLocks noGrp="1"/>
          </p:cNvSpPr>
          <p:nvPr>
            <p:ph idx="1"/>
          </p:nvPr>
        </p:nvSpPr>
        <p:spPr/>
        <p:txBody>
          <a:bodyPr>
            <a:normAutofit/>
          </a:bodyPr>
          <a:lstStyle/>
          <a:p>
            <a:pPr>
              <a:buNone/>
            </a:pPr>
            <a:r>
              <a:rPr lang="pt-BR" dirty="0" smtClean="0"/>
              <a:t>Booleanos:</a:t>
            </a:r>
          </a:p>
          <a:p>
            <a:pPr marL="0" indent="0">
              <a:buNone/>
            </a:pPr>
            <a:r>
              <a:rPr lang="pt-BR" dirty="0" smtClean="0"/>
              <a:t>Armazenam verdadeiro ou falso e utilizam apenas 1 bit.</a:t>
            </a:r>
          </a:p>
          <a:p>
            <a:pPr marL="0" indent="0">
              <a:buNone/>
            </a:pPr>
            <a:r>
              <a:rPr lang="pt-BR" dirty="0" smtClean="0"/>
              <a:t>Exemplo: </a:t>
            </a:r>
          </a:p>
          <a:p>
            <a:pPr marL="400050" lvl="1" indent="0">
              <a:buNone/>
            </a:pPr>
            <a:r>
              <a:rPr lang="pt-BR" sz="2200" dirty="0" err="1" smtClean="0">
                <a:latin typeface="Courier New" pitchFamily="49" charset="0"/>
                <a:cs typeface="Courier New" pitchFamily="49" charset="0"/>
              </a:rPr>
              <a:t>boolean</a:t>
            </a:r>
            <a:r>
              <a:rPr lang="pt-BR" sz="2200" dirty="0" smtClean="0">
                <a:latin typeface="Courier New" pitchFamily="49" charset="0"/>
                <a:cs typeface="Courier New" pitchFamily="49" charset="0"/>
              </a:rPr>
              <a:t> </a:t>
            </a:r>
            <a:r>
              <a:rPr lang="pt-BR" sz="2200" dirty="0" err="1" smtClean="0">
                <a:latin typeface="Courier New" pitchFamily="49" charset="0"/>
                <a:cs typeface="Courier New" pitchFamily="49" charset="0"/>
              </a:rPr>
              <a:t>temSaldo</a:t>
            </a:r>
            <a:r>
              <a:rPr lang="pt-BR" sz="2200" dirty="0" smtClean="0">
                <a:latin typeface="Courier New" pitchFamily="49" charset="0"/>
                <a:cs typeface="Courier New" pitchFamily="49" charset="0"/>
              </a:rPr>
              <a:t> = </a:t>
            </a:r>
            <a:r>
              <a:rPr lang="pt-BR" sz="2200" dirty="0" err="1" smtClean="0">
                <a:latin typeface="Courier New" pitchFamily="49" charset="0"/>
                <a:cs typeface="Courier New" pitchFamily="49" charset="0"/>
              </a:rPr>
              <a:t>true</a:t>
            </a:r>
            <a:r>
              <a:rPr lang="pt-BR" sz="2200" dirty="0" smtClean="0">
                <a:latin typeface="Courier New" pitchFamily="49" charset="0"/>
                <a:cs typeface="Courier New" pitchFamily="49" charset="0"/>
              </a:rPr>
              <a:t>;</a:t>
            </a:r>
            <a:endParaRPr lang="pt-BR" dirty="0" smtClean="0"/>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Variáveis - </a:t>
            </a:r>
            <a:r>
              <a:rPr lang="pt-BR" dirty="0" err="1" smtClean="0"/>
              <a:t>Reference</a:t>
            </a:r>
            <a:endParaRPr lang="pt-BR" dirty="0"/>
          </a:p>
        </p:txBody>
      </p:sp>
      <p:sp>
        <p:nvSpPr>
          <p:cNvPr id="3" name="Espaço Reservado para Conteúdo 2"/>
          <p:cNvSpPr>
            <a:spLocks noGrp="1"/>
          </p:cNvSpPr>
          <p:nvPr>
            <p:ph idx="1"/>
          </p:nvPr>
        </p:nvSpPr>
        <p:spPr/>
        <p:txBody>
          <a:bodyPr>
            <a:normAutofit lnSpcReduction="10000"/>
          </a:bodyPr>
          <a:lstStyle/>
          <a:p>
            <a:pPr marL="0" indent="0">
              <a:buNone/>
            </a:pPr>
            <a:r>
              <a:rPr lang="pt-BR" dirty="0" smtClean="0"/>
              <a:t>Armazenam o endereço de memória estendida para um determinado objeto.</a:t>
            </a:r>
          </a:p>
          <a:p>
            <a:pPr marL="0" indent="0">
              <a:buNone/>
            </a:pPr>
            <a:r>
              <a:rPr lang="pt-BR" dirty="0" smtClean="0"/>
              <a:t>Sintaxe:</a:t>
            </a:r>
          </a:p>
          <a:p>
            <a:pPr marL="0" indent="0">
              <a:buNone/>
            </a:pPr>
            <a:r>
              <a:rPr lang="pt-BR" sz="1900" dirty="0" smtClean="0">
                <a:latin typeface="Courier New" pitchFamily="49" charset="0"/>
                <a:cs typeface="Courier New" pitchFamily="49" charset="0"/>
              </a:rPr>
              <a:t>&lt;</a:t>
            </a:r>
            <a:r>
              <a:rPr lang="pt-BR" sz="1900" dirty="0" err="1" smtClean="0">
                <a:latin typeface="Courier New" pitchFamily="49" charset="0"/>
                <a:cs typeface="Courier New" pitchFamily="49" charset="0"/>
              </a:rPr>
              <a:t>tipoVariavel</a:t>
            </a:r>
            <a:r>
              <a:rPr lang="pt-BR" sz="1900" dirty="0" smtClean="0">
                <a:latin typeface="Courier New" pitchFamily="49" charset="0"/>
                <a:cs typeface="Courier New" pitchFamily="49" charset="0"/>
              </a:rPr>
              <a:t>&gt; &lt;</a:t>
            </a:r>
            <a:r>
              <a:rPr lang="pt-BR" sz="1900" dirty="0" err="1" smtClean="0">
                <a:latin typeface="Courier New" pitchFamily="49" charset="0"/>
                <a:cs typeface="Courier New" pitchFamily="49" charset="0"/>
              </a:rPr>
              <a:t>nomeVariavel</a:t>
            </a:r>
            <a:r>
              <a:rPr lang="pt-BR" sz="1900" dirty="0" smtClean="0">
                <a:latin typeface="Courier New" pitchFamily="49" charset="0"/>
                <a:cs typeface="Courier New" pitchFamily="49" charset="0"/>
              </a:rPr>
              <a:t>&gt; = </a:t>
            </a:r>
            <a:r>
              <a:rPr lang="pt-BR" sz="1900" dirty="0" err="1" smtClean="0">
                <a:solidFill>
                  <a:srgbClr val="7030A0"/>
                </a:solidFill>
                <a:latin typeface="Courier New" pitchFamily="49" charset="0"/>
                <a:cs typeface="Courier New" pitchFamily="49" charset="0"/>
              </a:rPr>
              <a:t>new</a:t>
            </a:r>
            <a:r>
              <a:rPr lang="pt-BR" sz="1900" dirty="0" smtClean="0">
                <a:latin typeface="Courier New" pitchFamily="49" charset="0"/>
                <a:cs typeface="Courier New" pitchFamily="49" charset="0"/>
              </a:rPr>
              <a:t> &lt;</a:t>
            </a:r>
            <a:r>
              <a:rPr lang="pt-BR" sz="1900" dirty="0" err="1" smtClean="0">
                <a:latin typeface="Courier New" pitchFamily="49" charset="0"/>
                <a:cs typeface="Courier New" pitchFamily="49" charset="0"/>
              </a:rPr>
              <a:t>tipoVariavel</a:t>
            </a:r>
            <a:r>
              <a:rPr lang="pt-BR" sz="1900" dirty="0" smtClean="0">
                <a:latin typeface="Courier New" pitchFamily="49" charset="0"/>
                <a:cs typeface="Courier New" pitchFamily="49" charset="0"/>
              </a:rPr>
              <a:t>&gt;();</a:t>
            </a:r>
          </a:p>
          <a:p>
            <a:pPr marL="0" indent="0">
              <a:buNone/>
            </a:pPr>
            <a:endParaRPr lang="pt-BR" sz="1900" dirty="0" smtClean="0">
              <a:latin typeface="Courier New" pitchFamily="49" charset="0"/>
              <a:cs typeface="Courier New" pitchFamily="49" charset="0"/>
            </a:endParaRPr>
          </a:p>
          <a:p>
            <a:pPr marL="0" indent="0">
              <a:buNone/>
            </a:pPr>
            <a:r>
              <a:rPr lang="pt-BR" sz="2800" dirty="0" smtClean="0"/>
              <a:t>Podem conter os seguinte valores:</a:t>
            </a:r>
          </a:p>
          <a:p>
            <a:pPr marL="400050" lvl="1" indent="0"/>
            <a:r>
              <a:rPr lang="pt-BR" sz="2400" dirty="0" smtClean="0"/>
              <a:t> </a:t>
            </a:r>
            <a:r>
              <a:rPr lang="pt-BR" sz="2400" dirty="0" err="1" smtClean="0"/>
              <a:t>null</a:t>
            </a:r>
            <a:r>
              <a:rPr lang="pt-BR" sz="2400" dirty="0" smtClean="0"/>
              <a:t>; </a:t>
            </a:r>
            <a:r>
              <a:rPr lang="pt-BR" sz="1800" dirty="0" smtClean="0">
                <a:solidFill>
                  <a:srgbClr val="00B050"/>
                </a:solidFill>
                <a:latin typeface="Courier New" pitchFamily="49" charset="0"/>
                <a:cs typeface="Courier New" pitchFamily="49" charset="0"/>
              </a:rPr>
              <a:t>/*representa que a variável não armazena nenhuma referência*/</a:t>
            </a:r>
          </a:p>
          <a:p>
            <a:pPr marL="400050" lvl="1" indent="0"/>
            <a:r>
              <a:rPr lang="pt-BR" sz="2400" dirty="0" smtClean="0"/>
              <a:t> referência para qualquer objeto cuja classe é um tipo compatível ao declarado;</a:t>
            </a:r>
          </a:p>
          <a:p>
            <a:pPr marL="400050" lvl="1" indent="0"/>
            <a:r>
              <a:rPr lang="pt-BR" sz="2400" dirty="0" smtClean="0"/>
              <a:t> referência para um </a:t>
            </a:r>
            <a:r>
              <a:rPr lang="pt-BR" sz="2400" dirty="0" err="1" smtClean="0"/>
              <a:t>array</a:t>
            </a:r>
            <a:r>
              <a:rPr lang="pt-BR" sz="2400" dirty="0" smtClean="0"/>
              <a:t>.</a:t>
            </a:r>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Variáveis - </a:t>
            </a:r>
            <a:r>
              <a:rPr lang="pt-BR" dirty="0" err="1" smtClean="0"/>
              <a:t>Reference</a:t>
            </a:r>
            <a:endParaRPr lang="pt-BR" dirty="0"/>
          </a:p>
        </p:txBody>
      </p:sp>
      <p:sp>
        <p:nvSpPr>
          <p:cNvPr id="3" name="Espaço Reservado para Conteúdo 2"/>
          <p:cNvSpPr>
            <a:spLocks noGrp="1"/>
          </p:cNvSpPr>
          <p:nvPr>
            <p:ph idx="1"/>
          </p:nvPr>
        </p:nvSpPr>
        <p:spPr/>
        <p:txBody>
          <a:bodyPr>
            <a:normAutofit/>
          </a:bodyPr>
          <a:lstStyle/>
          <a:p>
            <a:pPr marL="0" indent="0">
              <a:buNone/>
            </a:pPr>
            <a:r>
              <a:rPr lang="pt-BR" dirty="0" smtClean="0"/>
              <a:t>Exemplos:</a:t>
            </a:r>
          </a:p>
          <a:p>
            <a:pPr marL="0" indent="0">
              <a:buNone/>
            </a:pPr>
            <a:endParaRPr lang="pt-BR" dirty="0" smtClean="0"/>
          </a:p>
          <a:p>
            <a:pPr marL="0" indent="0">
              <a:buNone/>
            </a:pPr>
            <a:r>
              <a:rPr lang="pt-BR" sz="2400" dirty="0" smtClean="0">
                <a:latin typeface="Courier New" pitchFamily="49" charset="0"/>
                <a:cs typeface="Courier New" pitchFamily="49" charset="0"/>
              </a:rPr>
              <a:t>String s = </a:t>
            </a:r>
            <a:r>
              <a:rPr lang="pt-BR" sz="2400" dirty="0" err="1" smtClean="0">
                <a:solidFill>
                  <a:srgbClr val="7030A0"/>
                </a:solidFill>
                <a:latin typeface="Courier New" pitchFamily="49" charset="0"/>
                <a:cs typeface="Courier New" pitchFamily="49" charset="0"/>
              </a:rPr>
              <a:t>new</a:t>
            </a:r>
            <a:r>
              <a:rPr lang="pt-BR" sz="2400" dirty="0" smtClean="0">
                <a:latin typeface="Courier New" pitchFamily="49" charset="0"/>
                <a:cs typeface="Courier New" pitchFamily="49" charset="0"/>
              </a:rPr>
              <a:t>  String();</a:t>
            </a:r>
          </a:p>
          <a:p>
            <a:pPr marL="0" indent="0">
              <a:buNone/>
            </a:pPr>
            <a:r>
              <a:rPr lang="pt-BR" sz="2400" dirty="0" smtClean="0">
                <a:latin typeface="Courier New" pitchFamily="49" charset="0"/>
                <a:cs typeface="Courier New" pitchFamily="49" charset="0"/>
              </a:rPr>
              <a:t>String s2 = “</a:t>
            </a:r>
            <a:r>
              <a:rPr lang="pt-BR" sz="2400" dirty="0" err="1" smtClean="0">
                <a:latin typeface="Courier New" pitchFamily="49" charset="0"/>
                <a:cs typeface="Courier New" pitchFamily="49" charset="0"/>
              </a:rPr>
              <a:t>Senai</a:t>
            </a:r>
            <a:r>
              <a:rPr lang="pt-BR" sz="2400" dirty="0" smtClean="0">
                <a:latin typeface="Courier New" pitchFamily="49" charset="0"/>
                <a:cs typeface="Courier New" pitchFamily="49" charset="0"/>
              </a:rPr>
              <a:t>”;</a:t>
            </a:r>
          </a:p>
          <a:p>
            <a:pPr marL="0" indent="0">
              <a:buNone/>
            </a:pPr>
            <a:r>
              <a:rPr lang="pt-BR" sz="2400" dirty="0" err="1" smtClean="0">
                <a:latin typeface="Courier New" pitchFamily="49" charset="0"/>
                <a:cs typeface="Courier New" pitchFamily="49" charset="0"/>
              </a:rPr>
              <a:t>Object</a:t>
            </a:r>
            <a:r>
              <a:rPr lang="pt-BR" sz="2400" dirty="0" smtClean="0">
                <a:latin typeface="Courier New" pitchFamily="49" charset="0"/>
                <a:cs typeface="Courier New" pitchFamily="49" charset="0"/>
              </a:rPr>
              <a:t> o = </a:t>
            </a:r>
            <a:r>
              <a:rPr lang="pt-BR" sz="2400" dirty="0" err="1" smtClean="0">
                <a:solidFill>
                  <a:srgbClr val="7030A0"/>
                </a:solidFill>
                <a:latin typeface="Courier New" pitchFamily="49" charset="0"/>
                <a:cs typeface="Courier New" pitchFamily="49" charset="0"/>
              </a:rPr>
              <a:t>new</a:t>
            </a:r>
            <a:r>
              <a:rPr lang="pt-BR" sz="2400" dirty="0" smtClean="0">
                <a:latin typeface="Courier New" pitchFamily="49" charset="0"/>
                <a:cs typeface="Courier New" pitchFamily="49" charset="0"/>
              </a:rPr>
              <a:t> </a:t>
            </a:r>
            <a:r>
              <a:rPr lang="pt-BR" sz="2400" dirty="0" err="1" smtClean="0">
                <a:latin typeface="Courier New" pitchFamily="49" charset="0"/>
                <a:cs typeface="Courier New" pitchFamily="49" charset="0"/>
              </a:rPr>
              <a:t>Object</a:t>
            </a:r>
            <a:r>
              <a:rPr lang="pt-BR" sz="2400" dirty="0" smtClean="0">
                <a:latin typeface="Courier New" pitchFamily="49" charset="0"/>
                <a:cs typeface="Courier New" pitchFamily="49" charset="0"/>
              </a:rPr>
              <a:t>();</a:t>
            </a:r>
          </a:p>
          <a:p>
            <a:pPr marL="0" indent="0">
              <a:buNone/>
            </a:pPr>
            <a:r>
              <a:rPr lang="pt-BR" sz="2400" dirty="0" err="1" smtClean="0">
                <a:latin typeface="Courier New" pitchFamily="49" charset="0"/>
                <a:cs typeface="Courier New" pitchFamily="49" charset="0"/>
              </a:rPr>
              <a:t>Object</a:t>
            </a:r>
            <a:r>
              <a:rPr lang="pt-BR" sz="2400" dirty="0" smtClean="0">
                <a:latin typeface="Courier New" pitchFamily="49" charset="0"/>
                <a:cs typeface="Courier New" pitchFamily="49" charset="0"/>
              </a:rPr>
              <a:t> o2 = </a:t>
            </a:r>
            <a:r>
              <a:rPr lang="pt-BR" sz="2400" dirty="0" err="1" smtClean="0">
                <a:solidFill>
                  <a:srgbClr val="7030A0"/>
                </a:solidFill>
                <a:latin typeface="Courier New" pitchFamily="49" charset="0"/>
                <a:cs typeface="Courier New" pitchFamily="49" charset="0"/>
              </a:rPr>
              <a:t>null</a:t>
            </a:r>
            <a:r>
              <a:rPr lang="pt-BR" sz="2400" dirty="0" smtClean="0">
                <a:latin typeface="Courier New" pitchFamily="49" charset="0"/>
                <a:cs typeface="Courier New" pitchFamily="49" charset="0"/>
              </a:rPr>
              <a:t>;</a:t>
            </a:r>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Variáveis - </a:t>
            </a:r>
            <a:r>
              <a:rPr lang="pt-BR" dirty="0" err="1" smtClean="0"/>
              <a:t>Reference</a:t>
            </a:r>
            <a:endParaRPr lang="pt-BR" dirty="0"/>
          </a:p>
        </p:txBody>
      </p:sp>
      <p:sp>
        <p:nvSpPr>
          <p:cNvPr id="3" name="Espaço Reservado para Conteúdo 2"/>
          <p:cNvSpPr>
            <a:spLocks noGrp="1"/>
          </p:cNvSpPr>
          <p:nvPr>
            <p:ph idx="1"/>
          </p:nvPr>
        </p:nvSpPr>
        <p:spPr/>
        <p:txBody>
          <a:bodyPr>
            <a:normAutofit fontScale="92500" lnSpcReduction="10000"/>
          </a:bodyPr>
          <a:lstStyle/>
          <a:p>
            <a:pPr marL="0" indent="0">
              <a:buNone/>
            </a:pPr>
            <a:r>
              <a:rPr lang="pt-BR" dirty="0" smtClean="0"/>
              <a:t>Variáveis do tipo String são </a:t>
            </a:r>
            <a:r>
              <a:rPr lang="pt-BR" dirty="0" err="1" smtClean="0"/>
              <a:t>reference</a:t>
            </a:r>
            <a:r>
              <a:rPr lang="pt-BR" dirty="0" smtClean="0"/>
              <a:t>.</a:t>
            </a:r>
          </a:p>
          <a:p>
            <a:pPr marL="0" indent="0"/>
            <a:r>
              <a:rPr lang="pt-BR" dirty="0" smtClean="0"/>
              <a:t> É um tipo composto / classe presente na linguagem para manipular cadeias de caracteres;</a:t>
            </a:r>
          </a:p>
          <a:p>
            <a:pPr marL="0" indent="0"/>
            <a:r>
              <a:rPr lang="pt-BR" dirty="0" smtClean="0"/>
              <a:t> Chama-se String e não string;</a:t>
            </a:r>
          </a:p>
          <a:p>
            <a:pPr marL="0" indent="0"/>
            <a:r>
              <a:rPr lang="pt-BR" dirty="0" smtClean="0"/>
              <a:t> Inclui recursos de conversão para maiúsculo /minúsculo, recorte, pesquisa, entre outros.</a:t>
            </a:r>
          </a:p>
          <a:p>
            <a:pPr marL="0" indent="0"/>
            <a:endParaRPr lang="pt-BR" dirty="0" smtClean="0"/>
          </a:p>
          <a:p>
            <a:pPr marL="0" indent="0">
              <a:buNone/>
            </a:pPr>
            <a:r>
              <a:rPr lang="pt-BR" sz="2400" dirty="0" smtClean="0">
                <a:latin typeface="Courier New" pitchFamily="49" charset="0"/>
                <a:cs typeface="Courier New" pitchFamily="49" charset="0"/>
              </a:rPr>
              <a:t>String palavra = “Nome do Produto”;	</a:t>
            </a:r>
          </a:p>
          <a:p>
            <a:pPr marL="0" indent="0">
              <a:buNone/>
            </a:pPr>
            <a:r>
              <a:rPr lang="pt-BR" sz="2400" dirty="0" smtClean="0">
                <a:latin typeface="Courier New" pitchFamily="49" charset="0"/>
                <a:cs typeface="Courier New" pitchFamily="49" charset="0"/>
              </a:rPr>
              <a:t>String recorte = palavra.</a:t>
            </a:r>
            <a:r>
              <a:rPr lang="pt-BR" sz="2400" dirty="0" err="1" smtClean="0">
                <a:latin typeface="Courier New" pitchFamily="49" charset="0"/>
                <a:cs typeface="Courier New" pitchFamily="49" charset="0"/>
              </a:rPr>
              <a:t>substring</a:t>
            </a:r>
            <a:r>
              <a:rPr lang="pt-BR" sz="2400" dirty="0" smtClean="0">
                <a:latin typeface="Courier New" pitchFamily="49" charset="0"/>
                <a:cs typeface="Courier New" pitchFamily="49" charset="0"/>
              </a:rPr>
              <a:t>(0,4);</a:t>
            </a: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pt-BR" dirty="0" smtClean="0"/>
              <a:t/>
            </a:r>
            <a:br>
              <a:rPr lang="pt-BR" dirty="0" smtClean="0"/>
            </a:br>
            <a:r>
              <a:rPr lang="pt-BR" dirty="0" smtClean="0"/>
              <a:t>Paradigma Orientado a Objetos</a:t>
            </a:r>
            <a:endParaRPr lang="pt-BR" dirty="0"/>
          </a:p>
        </p:txBody>
      </p:sp>
      <p:sp>
        <p:nvSpPr>
          <p:cNvPr id="3" name="Content Placeholder 2"/>
          <p:cNvSpPr>
            <a:spLocks noGrp="1"/>
          </p:cNvSpPr>
          <p:nvPr>
            <p:ph idx="1"/>
          </p:nvPr>
        </p:nvSpPr>
        <p:spPr>
          <a:xfrm>
            <a:off x="457200" y="1600200"/>
            <a:ext cx="8229600" cy="4980709"/>
          </a:xfrm>
        </p:spPr>
        <p:txBody>
          <a:bodyPr>
            <a:noAutofit/>
          </a:bodyPr>
          <a:lstStyle/>
          <a:p>
            <a:r>
              <a:rPr lang="pt-BR" sz="2800" dirty="0" smtClean="0"/>
              <a:t>Paradigma predominante atualmente;</a:t>
            </a:r>
          </a:p>
          <a:p>
            <a:r>
              <a:rPr lang="pt-BR" sz="2800" dirty="0" smtClean="0"/>
              <a:t>O programa é composto por objetos com propriedades e operações que podem ser executadas por eles, ou seja a estrutura de dados é definida juntamente comas funções (métodos que poderão ser executados);</a:t>
            </a:r>
          </a:p>
          <a:p>
            <a:r>
              <a:rPr lang="pt-BR" sz="2800" dirty="0" smtClean="0"/>
              <a:t>Todas as funcionalidade e atributos de cada entidade do sistemas são armazenadas em classes que representam está entidade;</a:t>
            </a:r>
          </a:p>
          <a:p>
            <a:r>
              <a:rPr lang="pt-BR" sz="2800" dirty="0" smtClean="0"/>
              <a:t>Exemplos: </a:t>
            </a:r>
            <a:r>
              <a:rPr lang="pt-BR" sz="2800" dirty="0" err="1" smtClean="0"/>
              <a:t>Smaltalk</a:t>
            </a:r>
            <a:r>
              <a:rPr lang="pt-BR" sz="2800" dirty="0" smtClean="0"/>
              <a:t>, Java, C++, C#.</a:t>
            </a:r>
            <a:endParaRPr lang="pt-BR" sz="2800" dirty="0"/>
          </a:p>
        </p:txBody>
      </p:sp>
    </p:spTree>
    <p:extLst>
      <p:ext uri="{BB962C8B-B14F-4D97-AF65-F5344CB8AC3E}">
        <p14:creationId xmlns="" xmlns:p14="http://schemas.microsoft.com/office/powerpoint/2010/main" val="3232609301"/>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Variáveis - Locais</a:t>
            </a:r>
            <a:endParaRPr lang="pt-BR" dirty="0"/>
          </a:p>
        </p:txBody>
      </p:sp>
      <p:sp>
        <p:nvSpPr>
          <p:cNvPr id="3" name="Espaço Reservado para Conteúdo 2"/>
          <p:cNvSpPr>
            <a:spLocks noGrp="1"/>
          </p:cNvSpPr>
          <p:nvPr>
            <p:ph idx="1"/>
          </p:nvPr>
        </p:nvSpPr>
        <p:spPr/>
        <p:txBody>
          <a:bodyPr>
            <a:normAutofit lnSpcReduction="10000"/>
          </a:bodyPr>
          <a:lstStyle/>
          <a:p>
            <a:pPr marL="0" indent="0">
              <a:buNone/>
            </a:pPr>
            <a:r>
              <a:rPr lang="pt-BR" sz="2400" dirty="0" smtClean="0"/>
              <a:t>Variáveis declaradas dentro de métodos ou bloco de códigos são declaradas como locais. Esse tipo de variável não possui valor de inicialização padrão. Portanto, devemos iniciar um valor, caso contrario teremos um erro de compilação.</a:t>
            </a:r>
          </a:p>
          <a:p>
            <a:pPr marL="0" indent="0">
              <a:buNone/>
            </a:pPr>
            <a:endParaRPr lang="pt-BR" sz="2400" dirty="0" smtClean="0"/>
          </a:p>
          <a:p>
            <a:pPr marL="0" indent="0">
              <a:buNone/>
            </a:pPr>
            <a:r>
              <a:rPr lang="pt-BR" sz="2400" dirty="0" err="1" smtClean="0">
                <a:solidFill>
                  <a:srgbClr val="7030A0"/>
                </a:solidFill>
                <a:latin typeface="Courier New" pitchFamily="49" charset="0"/>
                <a:cs typeface="Courier New" pitchFamily="49" charset="0"/>
              </a:rPr>
              <a:t>public</a:t>
            </a:r>
            <a:r>
              <a:rPr lang="pt-BR" sz="2400" dirty="0" smtClean="0">
                <a:solidFill>
                  <a:srgbClr val="7030A0"/>
                </a:solidFill>
                <a:latin typeface="Courier New" pitchFamily="49" charset="0"/>
                <a:cs typeface="Courier New" pitchFamily="49" charset="0"/>
              </a:rPr>
              <a:t> </a:t>
            </a:r>
            <a:r>
              <a:rPr lang="pt-BR" sz="2400" dirty="0" err="1" smtClean="0">
                <a:solidFill>
                  <a:srgbClr val="7030A0"/>
                </a:solidFill>
                <a:latin typeface="Courier New" pitchFamily="49" charset="0"/>
                <a:cs typeface="Courier New" pitchFamily="49" charset="0"/>
              </a:rPr>
              <a:t>class</a:t>
            </a:r>
            <a:r>
              <a:rPr lang="pt-BR" sz="2400" dirty="0" smtClean="0">
                <a:solidFill>
                  <a:srgbClr val="7030A0"/>
                </a:solidFill>
                <a:latin typeface="Courier New" pitchFamily="49" charset="0"/>
                <a:cs typeface="Courier New" pitchFamily="49" charset="0"/>
              </a:rPr>
              <a:t> </a:t>
            </a:r>
            <a:r>
              <a:rPr lang="pt-BR" sz="2400" dirty="0" err="1" smtClean="0">
                <a:latin typeface="Courier New" pitchFamily="49" charset="0"/>
                <a:cs typeface="Courier New" pitchFamily="49" charset="0"/>
              </a:rPr>
              <a:t>VarLocal</a:t>
            </a:r>
            <a:r>
              <a:rPr lang="pt-BR" sz="2400" dirty="0" smtClean="0">
                <a:latin typeface="Courier New" pitchFamily="49" charset="0"/>
                <a:cs typeface="Courier New" pitchFamily="49" charset="0"/>
              </a:rPr>
              <a:t> {</a:t>
            </a:r>
          </a:p>
          <a:p>
            <a:pPr marL="0" indent="0">
              <a:buNone/>
            </a:pPr>
            <a:r>
              <a:rPr lang="pt-BR" sz="2400" dirty="0" err="1" smtClean="0">
                <a:solidFill>
                  <a:srgbClr val="7030A0"/>
                </a:solidFill>
                <a:latin typeface="Courier New" pitchFamily="49" charset="0"/>
                <a:cs typeface="Courier New" pitchFamily="49" charset="0"/>
              </a:rPr>
              <a:t>public</a:t>
            </a:r>
            <a:r>
              <a:rPr lang="pt-BR" sz="2400" dirty="0" smtClean="0">
                <a:solidFill>
                  <a:srgbClr val="7030A0"/>
                </a:solidFill>
                <a:latin typeface="Courier New" pitchFamily="49" charset="0"/>
                <a:cs typeface="Courier New" pitchFamily="49" charset="0"/>
              </a:rPr>
              <a:t> </a:t>
            </a:r>
            <a:r>
              <a:rPr lang="pt-BR" sz="2400" dirty="0" err="1" smtClean="0">
                <a:solidFill>
                  <a:srgbClr val="7030A0"/>
                </a:solidFill>
                <a:latin typeface="Courier New" pitchFamily="49" charset="0"/>
                <a:cs typeface="Courier New" pitchFamily="49" charset="0"/>
              </a:rPr>
              <a:t>static</a:t>
            </a:r>
            <a:r>
              <a:rPr lang="pt-BR" sz="2400" dirty="0" smtClean="0">
                <a:solidFill>
                  <a:srgbClr val="7030A0"/>
                </a:solidFill>
                <a:latin typeface="Courier New" pitchFamily="49" charset="0"/>
                <a:cs typeface="Courier New" pitchFamily="49" charset="0"/>
              </a:rPr>
              <a:t> </a:t>
            </a:r>
            <a:r>
              <a:rPr lang="pt-BR" sz="2400" dirty="0" err="1" smtClean="0">
                <a:solidFill>
                  <a:srgbClr val="7030A0"/>
                </a:solidFill>
                <a:latin typeface="Courier New" pitchFamily="49" charset="0"/>
                <a:cs typeface="Courier New" pitchFamily="49" charset="0"/>
              </a:rPr>
              <a:t>void</a:t>
            </a:r>
            <a:r>
              <a:rPr lang="pt-BR" sz="2400" dirty="0" smtClean="0">
                <a:solidFill>
                  <a:srgbClr val="7030A0"/>
                </a:solidFill>
                <a:latin typeface="Courier New" pitchFamily="49" charset="0"/>
                <a:cs typeface="Courier New" pitchFamily="49" charset="0"/>
              </a:rPr>
              <a:t> </a:t>
            </a:r>
            <a:r>
              <a:rPr lang="pt-BR" sz="2400" dirty="0" err="1" smtClean="0">
                <a:latin typeface="Courier New" pitchFamily="49" charset="0"/>
                <a:cs typeface="Courier New" pitchFamily="49" charset="0"/>
              </a:rPr>
              <a:t>main</a:t>
            </a:r>
            <a:r>
              <a:rPr lang="pt-BR" sz="2400" dirty="0" smtClean="0">
                <a:latin typeface="Courier New" pitchFamily="49" charset="0"/>
                <a:cs typeface="Courier New" pitchFamily="49" charset="0"/>
              </a:rPr>
              <a:t>(String </a:t>
            </a:r>
            <a:r>
              <a:rPr lang="pt-BR" sz="2400" dirty="0" err="1" smtClean="0">
                <a:latin typeface="Courier New" pitchFamily="49" charset="0"/>
                <a:cs typeface="Courier New" pitchFamily="49" charset="0"/>
              </a:rPr>
              <a:t>args</a:t>
            </a:r>
            <a:r>
              <a:rPr lang="pt-BR" sz="2400" dirty="0" smtClean="0">
                <a:latin typeface="Courier New" pitchFamily="49" charset="0"/>
                <a:cs typeface="Courier New" pitchFamily="49" charset="0"/>
              </a:rPr>
              <a:t>[]) {</a:t>
            </a:r>
          </a:p>
          <a:p>
            <a:pPr marL="0" indent="0">
              <a:buNone/>
            </a:pPr>
            <a:r>
              <a:rPr lang="pt-BR" sz="2400" dirty="0" smtClean="0">
                <a:latin typeface="Courier New" pitchFamily="49" charset="0"/>
                <a:cs typeface="Courier New" pitchFamily="49" charset="0"/>
              </a:rPr>
              <a:t>	String nome = “</a:t>
            </a:r>
            <a:r>
              <a:rPr lang="pt-BR" sz="2400" dirty="0" err="1" smtClean="0">
                <a:latin typeface="Courier New" pitchFamily="49" charset="0"/>
                <a:cs typeface="Courier New" pitchFamily="49" charset="0"/>
              </a:rPr>
              <a:t>Senai</a:t>
            </a:r>
            <a:r>
              <a:rPr lang="pt-BR" sz="2400" dirty="0" smtClean="0">
                <a:latin typeface="Courier New" pitchFamily="49" charset="0"/>
                <a:cs typeface="Courier New" pitchFamily="49" charset="0"/>
              </a:rPr>
              <a:t>”;</a:t>
            </a:r>
          </a:p>
          <a:p>
            <a:pPr marL="0" indent="0">
              <a:buNone/>
            </a:pPr>
            <a:r>
              <a:rPr lang="pt-BR" sz="2400" dirty="0" smtClean="0">
                <a:latin typeface="Courier New" pitchFamily="49" charset="0"/>
                <a:cs typeface="Courier New" pitchFamily="49" charset="0"/>
              </a:rPr>
              <a:t>	</a:t>
            </a:r>
            <a:r>
              <a:rPr lang="pt-BR" sz="2400" dirty="0" err="1" smtClean="0">
                <a:solidFill>
                  <a:srgbClr val="7030A0"/>
                </a:solidFill>
                <a:latin typeface="Courier New" pitchFamily="49" charset="0"/>
                <a:cs typeface="Courier New" pitchFamily="49" charset="0"/>
              </a:rPr>
              <a:t>int</a:t>
            </a:r>
            <a:r>
              <a:rPr lang="pt-BR" sz="2400" dirty="0" smtClean="0">
                <a:latin typeface="Courier New" pitchFamily="49" charset="0"/>
                <a:cs typeface="Courier New" pitchFamily="49" charset="0"/>
              </a:rPr>
              <a:t> ano = 2012;</a:t>
            </a:r>
          </a:p>
          <a:p>
            <a:pPr marL="0" indent="0">
              <a:buNone/>
            </a:pPr>
            <a:r>
              <a:rPr lang="pt-BR" sz="2400" dirty="0" smtClean="0">
                <a:latin typeface="Courier New" pitchFamily="49" charset="0"/>
                <a:cs typeface="Courier New" pitchFamily="49" charset="0"/>
              </a:rPr>
              <a:t>}</a:t>
            </a:r>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Escopo</a:t>
            </a:r>
            <a:endParaRPr lang="pt-BR" dirty="0"/>
          </a:p>
        </p:txBody>
      </p:sp>
      <p:sp>
        <p:nvSpPr>
          <p:cNvPr id="3" name="Espaço Reservado para Conteúdo 2"/>
          <p:cNvSpPr>
            <a:spLocks noGrp="1"/>
          </p:cNvSpPr>
          <p:nvPr>
            <p:ph idx="1"/>
          </p:nvPr>
        </p:nvSpPr>
        <p:spPr/>
        <p:txBody>
          <a:bodyPr>
            <a:normAutofit fontScale="85000" lnSpcReduction="20000"/>
          </a:bodyPr>
          <a:lstStyle/>
          <a:p>
            <a:pPr marL="0" indent="0">
              <a:buNone/>
            </a:pPr>
            <a:r>
              <a:rPr lang="pt-BR" dirty="0" smtClean="0"/>
              <a:t>O escopo define qual parte do programa a variável estará acessível.</a:t>
            </a:r>
          </a:p>
          <a:p>
            <a:pPr marL="0" indent="0">
              <a:buNone/>
            </a:pPr>
            <a:endParaRPr lang="pt-BR" dirty="0" smtClean="0"/>
          </a:p>
          <a:p>
            <a:r>
              <a:rPr lang="pt-BR" dirty="0" smtClean="0"/>
              <a:t>Exemplo: </a:t>
            </a:r>
            <a:r>
              <a:rPr lang="pt-BR" dirty="0" err="1" smtClean="0"/>
              <a:t>TesteEscopo</a:t>
            </a:r>
            <a:r>
              <a:rPr lang="pt-BR" dirty="0" smtClean="0"/>
              <a:t>.</a:t>
            </a:r>
            <a:r>
              <a:rPr lang="pt-BR" dirty="0" err="1" smtClean="0"/>
              <a:t>java</a:t>
            </a:r>
            <a:endParaRPr lang="pt-BR" dirty="0" smtClean="0"/>
          </a:p>
          <a:p>
            <a:endParaRPr lang="pt-BR" dirty="0" smtClean="0">
              <a:solidFill>
                <a:srgbClr val="7030A0"/>
              </a:solidFill>
            </a:endParaRPr>
          </a:p>
          <a:p>
            <a:pPr>
              <a:buNone/>
            </a:pPr>
            <a:r>
              <a:rPr lang="pt-BR" sz="2400" dirty="0" err="1" smtClean="0">
                <a:solidFill>
                  <a:srgbClr val="7030A0"/>
                </a:solidFill>
                <a:latin typeface="Courier New" pitchFamily="49" charset="0"/>
                <a:cs typeface="Courier New" pitchFamily="49" charset="0"/>
              </a:rPr>
              <a:t>public</a:t>
            </a:r>
            <a:r>
              <a:rPr lang="pt-BR" sz="2400" dirty="0" smtClean="0">
                <a:solidFill>
                  <a:srgbClr val="7030A0"/>
                </a:solidFill>
                <a:latin typeface="Courier New" pitchFamily="49" charset="0"/>
                <a:cs typeface="Courier New" pitchFamily="49" charset="0"/>
              </a:rPr>
              <a:t> </a:t>
            </a:r>
            <a:r>
              <a:rPr lang="pt-BR" sz="2400" dirty="0" err="1" smtClean="0">
                <a:solidFill>
                  <a:srgbClr val="7030A0"/>
                </a:solidFill>
                <a:latin typeface="Courier New" pitchFamily="49" charset="0"/>
                <a:cs typeface="Courier New" pitchFamily="49" charset="0"/>
              </a:rPr>
              <a:t>class</a:t>
            </a:r>
            <a:r>
              <a:rPr lang="pt-BR" sz="2400" dirty="0" smtClean="0">
                <a:solidFill>
                  <a:srgbClr val="7030A0"/>
                </a:solidFill>
                <a:latin typeface="Courier New" pitchFamily="49" charset="0"/>
                <a:cs typeface="Courier New" pitchFamily="49" charset="0"/>
              </a:rPr>
              <a:t> </a:t>
            </a:r>
            <a:r>
              <a:rPr lang="pt-BR" sz="2400" dirty="0" err="1" smtClean="0">
                <a:latin typeface="Courier New" pitchFamily="49" charset="0"/>
                <a:cs typeface="Courier New" pitchFamily="49" charset="0"/>
              </a:rPr>
              <a:t>TesteEscopo</a:t>
            </a:r>
            <a:r>
              <a:rPr lang="pt-BR" sz="2400" dirty="0" smtClean="0">
                <a:latin typeface="Courier New" pitchFamily="49" charset="0"/>
                <a:cs typeface="Courier New" pitchFamily="49" charset="0"/>
              </a:rPr>
              <a:t> {</a:t>
            </a:r>
          </a:p>
          <a:p>
            <a:pPr>
              <a:buNone/>
            </a:pPr>
            <a:r>
              <a:rPr lang="pt-BR" sz="2400" dirty="0" smtClean="0">
                <a:solidFill>
                  <a:srgbClr val="7030A0"/>
                </a:solidFill>
                <a:latin typeface="Courier New" pitchFamily="49" charset="0"/>
                <a:cs typeface="Courier New" pitchFamily="49" charset="0"/>
              </a:rPr>
              <a:t>	</a:t>
            </a:r>
            <a:r>
              <a:rPr lang="pt-BR" sz="2400" dirty="0" err="1" smtClean="0">
                <a:solidFill>
                  <a:srgbClr val="7030A0"/>
                </a:solidFill>
                <a:latin typeface="Courier New" pitchFamily="49" charset="0"/>
                <a:cs typeface="Courier New" pitchFamily="49" charset="0"/>
              </a:rPr>
              <a:t>public</a:t>
            </a:r>
            <a:r>
              <a:rPr lang="pt-BR" sz="2400" dirty="0" smtClean="0">
                <a:solidFill>
                  <a:srgbClr val="7030A0"/>
                </a:solidFill>
                <a:latin typeface="Courier New" pitchFamily="49" charset="0"/>
                <a:cs typeface="Courier New" pitchFamily="49" charset="0"/>
              </a:rPr>
              <a:t> </a:t>
            </a:r>
            <a:r>
              <a:rPr lang="pt-BR" sz="2400" dirty="0" err="1" smtClean="0">
                <a:solidFill>
                  <a:srgbClr val="7030A0"/>
                </a:solidFill>
                <a:latin typeface="Courier New" pitchFamily="49" charset="0"/>
                <a:cs typeface="Courier New" pitchFamily="49" charset="0"/>
              </a:rPr>
              <a:t>static</a:t>
            </a:r>
            <a:r>
              <a:rPr lang="pt-BR" sz="2400" dirty="0" smtClean="0">
                <a:solidFill>
                  <a:srgbClr val="7030A0"/>
                </a:solidFill>
                <a:latin typeface="Courier New" pitchFamily="49" charset="0"/>
                <a:cs typeface="Courier New" pitchFamily="49" charset="0"/>
              </a:rPr>
              <a:t> </a:t>
            </a:r>
            <a:r>
              <a:rPr lang="pt-BR" sz="2400" dirty="0" err="1" smtClean="0">
                <a:solidFill>
                  <a:srgbClr val="7030A0"/>
                </a:solidFill>
                <a:latin typeface="Courier New" pitchFamily="49" charset="0"/>
                <a:cs typeface="Courier New" pitchFamily="49" charset="0"/>
              </a:rPr>
              <a:t>void</a:t>
            </a:r>
            <a:r>
              <a:rPr lang="pt-BR" sz="2400" dirty="0" smtClean="0">
                <a:solidFill>
                  <a:srgbClr val="7030A0"/>
                </a:solidFill>
                <a:latin typeface="Courier New" pitchFamily="49" charset="0"/>
                <a:cs typeface="Courier New" pitchFamily="49" charset="0"/>
              </a:rPr>
              <a:t> </a:t>
            </a:r>
            <a:r>
              <a:rPr lang="pt-BR" sz="2400" dirty="0" err="1" smtClean="0">
                <a:latin typeface="Courier New" pitchFamily="49" charset="0"/>
                <a:cs typeface="Courier New" pitchFamily="49" charset="0"/>
              </a:rPr>
              <a:t>main</a:t>
            </a:r>
            <a:r>
              <a:rPr lang="pt-BR" sz="2400" dirty="0" smtClean="0">
                <a:latin typeface="Courier New" pitchFamily="49" charset="0"/>
                <a:cs typeface="Courier New" pitchFamily="49" charset="0"/>
              </a:rPr>
              <a:t>(String </a:t>
            </a:r>
            <a:r>
              <a:rPr lang="pt-BR" sz="2400" dirty="0" err="1" smtClean="0">
                <a:latin typeface="Courier New" pitchFamily="49" charset="0"/>
                <a:cs typeface="Courier New" pitchFamily="49" charset="0"/>
              </a:rPr>
              <a:t>args</a:t>
            </a:r>
            <a:r>
              <a:rPr lang="pt-BR" sz="2400" dirty="0" smtClean="0">
                <a:latin typeface="Courier New" pitchFamily="49" charset="0"/>
                <a:cs typeface="Courier New" pitchFamily="49" charset="0"/>
              </a:rPr>
              <a:t>[]) {</a:t>
            </a:r>
          </a:p>
          <a:p>
            <a:pPr>
              <a:buNone/>
            </a:pPr>
            <a:r>
              <a:rPr lang="pt-BR" sz="2400" dirty="0" smtClean="0">
                <a:latin typeface="Courier New" pitchFamily="49" charset="0"/>
                <a:cs typeface="Courier New" pitchFamily="49" charset="0"/>
              </a:rPr>
              <a:t>	{</a:t>
            </a:r>
          </a:p>
          <a:p>
            <a:pPr>
              <a:buNone/>
            </a:pPr>
            <a:r>
              <a:rPr lang="pt-BR" sz="2400" dirty="0" smtClean="0">
                <a:latin typeface="Courier New" pitchFamily="49" charset="0"/>
                <a:cs typeface="Courier New" pitchFamily="49" charset="0"/>
              </a:rPr>
              <a:t>			</a:t>
            </a:r>
            <a:r>
              <a:rPr lang="pt-BR" sz="2400" dirty="0" err="1" smtClean="0">
                <a:solidFill>
                  <a:srgbClr val="7030A0"/>
                </a:solidFill>
                <a:latin typeface="Courier New" pitchFamily="49" charset="0"/>
                <a:cs typeface="Courier New" pitchFamily="49" charset="0"/>
              </a:rPr>
              <a:t>int</a:t>
            </a:r>
            <a:r>
              <a:rPr lang="pt-BR" sz="2400" dirty="0" smtClean="0">
                <a:latin typeface="Courier New" pitchFamily="49" charset="0"/>
                <a:cs typeface="Courier New" pitchFamily="49" charset="0"/>
              </a:rPr>
              <a:t> idade = 22;</a:t>
            </a:r>
          </a:p>
          <a:p>
            <a:pPr>
              <a:buNone/>
            </a:pPr>
            <a:r>
              <a:rPr lang="pt-BR" sz="2400" dirty="0" smtClean="0">
                <a:latin typeface="Courier New" pitchFamily="49" charset="0"/>
                <a:cs typeface="Courier New" pitchFamily="49" charset="0"/>
              </a:rPr>
              <a:t>	}</a:t>
            </a:r>
          </a:p>
          <a:p>
            <a:pPr>
              <a:buNone/>
            </a:pPr>
            <a:r>
              <a:rPr lang="pt-BR" sz="2400" dirty="0" smtClean="0">
                <a:latin typeface="Courier New" pitchFamily="49" charset="0"/>
                <a:cs typeface="Courier New" pitchFamily="49" charset="0"/>
              </a:rPr>
              <a:t>			System.</a:t>
            </a:r>
            <a:r>
              <a:rPr lang="pt-BR" sz="2400" dirty="0" err="1" smtClean="0">
                <a:latin typeface="Courier New" pitchFamily="49" charset="0"/>
                <a:cs typeface="Courier New" pitchFamily="49" charset="0"/>
              </a:rPr>
              <a:t>out.println</a:t>
            </a:r>
            <a:r>
              <a:rPr lang="pt-BR" sz="2400" dirty="0" smtClean="0">
                <a:latin typeface="Courier New" pitchFamily="49" charset="0"/>
                <a:cs typeface="Courier New" pitchFamily="49" charset="0"/>
              </a:rPr>
              <a:t>(“idade: ” + idade);</a:t>
            </a:r>
          </a:p>
          <a:p>
            <a:pPr>
              <a:buNone/>
            </a:pPr>
            <a:r>
              <a:rPr lang="pt-BR" sz="2400" dirty="0" smtClean="0">
                <a:latin typeface="Courier New" pitchFamily="49" charset="0"/>
                <a:cs typeface="Courier New" pitchFamily="49" charset="0"/>
              </a:rPr>
              <a:t>	}</a:t>
            </a:r>
          </a:p>
          <a:p>
            <a:pPr>
              <a:buNone/>
            </a:pPr>
            <a:r>
              <a:rPr lang="pt-BR" sz="2400" dirty="0" smtClean="0">
                <a:latin typeface="Courier New" pitchFamily="49" charset="0"/>
                <a:cs typeface="Courier New" pitchFamily="49" charset="0"/>
              </a:rPr>
              <a:t>}</a:t>
            </a:r>
            <a:endParaRPr lang="pt-BR" sz="2400" dirty="0">
              <a:latin typeface="Courier New" pitchFamily="49" charset="0"/>
              <a:cs typeface="Courier New" pitchFamily="49" charset="0"/>
            </a:endParaRPr>
          </a:p>
        </p:txBody>
      </p:sp>
      <p:cxnSp>
        <p:nvCxnSpPr>
          <p:cNvPr id="5" name="Conector de seta reta 4"/>
          <p:cNvCxnSpPr/>
          <p:nvPr/>
        </p:nvCxnSpPr>
        <p:spPr>
          <a:xfrm rot="10800000" flipV="1">
            <a:off x="6816437" y="4668982"/>
            <a:ext cx="346363" cy="29094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6" name="CaixaDeTexto 5"/>
          <p:cNvSpPr txBox="1"/>
          <p:nvPr/>
        </p:nvSpPr>
        <p:spPr>
          <a:xfrm>
            <a:off x="7162800" y="4484316"/>
            <a:ext cx="1607941" cy="369332"/>
          </a:xfrm>
          <a:prstGeom prst="rect">
            <a:avLst/>
          </a:prstGeom>
          <a:noFill/>
        </p:spPr>
        <p:txBody>
          <a:bodyPr wrap="none" rtlCol="0">
            <a:spAutoFit/>
          </a:bodyPr>
          <a:lstStyle/>
          <a:p>
            <a:r>
              <a:rPr lang="pt-BR" dirty="0" smtClean="0"/>
              <a:t>Fora do Escopo</a:t>
            </a:r>
            <a:endParaRPr lang="pt-BR" dirty="0"/>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Autofit/>
          </a:bodyPr>
          <a:lstStyle/>
          <a:p>
            <a:r>
              <a:rPr lang="pt-BR" dirty="0"/>
              <a:t>Referencias </a:t>
            </a:r>
            <a:r>
              <a:rPr lang="pt-BR" dirty="0" smtClean="0"/>
              <a:t>Bibliográficas</a:t>
            </a:r>
            <a:endParaRPr lang="pt-BR" dirty="0"/>
          </a:p>
        </p:txBody>
      </p:sp>
      <p:sp>
        <p:nvSpPr>
          <p:cNvPr id="3" name="Espaço Reservado para Conteúdo 2"/>
          <p:cNvSpPr>
            <a:spLocks noGrp="1"/>
          </p:cNvSpPr>
          <p:nvPr>
            <p:ph idx="1"/>
          </p:nvPr>
        </p:nvSpPr>
        <p:spPr>
          <a:xfrm>
            <a:off x="457200" y="1417638"/>
            <a:ext cx="8229600" cy="4708525"/>
          </a:xfrm>
        </p:spPr>
        <p:txBody>
          <a:bodyPr>
            <a:normAutofit fontScale="85000" lnSpcReduction="20000"/>
          </a:bodyPr>
          <a:lstStyle/>
          <a:p>
            <a:pPr marL="0" indent="0" algn="just">
              <a:spcBef>
                <a:spcPts val="0"/>
              </a:spcBef>
              <a:spcAft>
                <a:spcPts val="1800"/>
              </a:spcAft>
              <a:buNone/>
            </a:pPr>
            <a:r>
              <a:rPr lang="en-US" dirty="0" smtClean="0"/>
              <a:t>HORSTMANN, Cay; CORNEL, Gary </a:t>
            </a:r>
            <a:r>
              <a:rPr lang="en-US" b="1" dirty="0" smtClean="0"/>
              <a:t>Core Java Fundamentals v.1</a:t>
            </a:r>
            <a:r>
              <a:rPr lang="en-US" dirty="0" smtClean="0"/>
              <a:t>,  Sun </a:t>
            </a:r>
            <a:r>
              <a:rPr lang="en-US" dirty="0" err="1" smtClean="0"/>
              <a:t>Microsystem</a:t>
            </a:r>
            <a:r>
              <a:rPr lang="en-US" dirty="0" smtClean="0"/>
              <a:t> Press ed. 8 2008.</a:t>
            </a:r>
          </a:p>
          <a:p>
            <a:pPr marL="0" indent="0" algn="just">
              <a:spcBef>
                <a:spcPts val="0"/>
              </a:spcBef>
              <a:spcAft>
                <a:spcPts val="1800"/>
              </a:spcAft>
              <a:buNone/>
            </a:pPr>
            <a:r>
              <a:rPr lang="en-US" dirty="0" smtClean="0"/>
              <a:t>LECHETA, Ricardo Google Android. </a:t>
            </a:r>
            <a:r>
              <a:rPr lang="pt-BR" b="1" dirty="0" smtClean="0"/>
              <a:t>Aprenda</a:t>
            </a:r>
            <a:r>
              <a:rPr lang="en-US" b="1" dirty="0" smtClean="0"/>
              <a:t> a </a:t>
            </a:r>
            <a:r>
              <a:rPr lang="pt-BR" b="1" dirty="0" smtClean="0"/>
              <a:t>criar aplicações para dispositivos móveis com </a:t>
            </a:r>
            <a:r>
              <a:rPr lang="pt-BR" b="1" dirty="0" err="1" smtClean="0"/>
              <a:t>Android</a:t>
            </a:r>
            <a:r>
              <a:rPr lang="pt-BR" b="1" dirty="0" smtClean="0"/>
              <a:t> SDK</a:t>
            </a:r>
            <a:r>
              <a:rPr lang="pt-BR" dirty="0" smtClean="0"/>
              <a:t>. ed. </a:t>
            </a:r>
            <a:r>
              <a:rPr lang="pt-BR" dirty="0" err="1" smtClean="0"/>
              <a:t>Novatec</a:t>
            </a:r>
            <a:r>
              <a:rPr lang="pt-BR" dirty="0" smtClean="0"/>
              <a:t>. São Paulo SP 2009.</a:t>
            </a:r>
          </a:p>
          <a:p>
            <a:pPr marL="0" indent="0" algn="just">
              <a:spcBef>
                <a:spcPts val="0"/>
              </a:spcBef>
              <a:spcAft>
                <a:spcPts val="1800"/>
              </a:spcAft>
              <a:buNone/>
            </a:pPr>
            <a:r>
              <a:rPr lang="pt-BR" dirty="0" smtClean="0"/>
              <a:t>LOPES, Anita </a:t>
            </a:r>
            <a:r>
              <a:rPr lang="pt-BR" b="1" dirty="0" smtClean="0"/>
              <a:t>Introdução à programação</a:t>
            </a:r>
            <a:r>
              <a:rPr lang="pt-BR" dirty="0" smtClean="0"/>
              <a:t>, 500 Algoritmos Resolvidos. </a:t>
            </a:r>
            <a:r>
              <a:rPr lang="en-US" dirty="0"/>
              <a:t>e</a:t>
            </a:r>
            <a:r>
              <a:rPr lang="pt-BR" dirty="0" err="1" smtClean="0"/>
              <a:t>d</a:t>
            </a:r>
            <a:r>
              <a:rPr lang="pt-BR" dirty="0" smtClean="0"/>
              <a:t> Campus, Rio de Janeiro, RJ 2002.</a:t>
            </a:r>
          </a:p>
          <a:p>
            <a:pPr marL="0" indent="0" algn="just">
              <a:spcBef>
                <a:spcPts val="0"/>
              </a:spcBef>
              <a:spcAft>
                <a:spcPts val="1800"/>
              </a:spcAft>
              <a:buNone/>
            </a:pPr>
            <a:r>
              <a:rPr lang="pt-BR" dirty="0" smtClean="0"/>
              <a:t>SIERRA, Kathy </a:t>
            </a:r>
            <a:r>
              <a:rPr lang="pt-BR" b="1" dirty="0" smtClean="0"/>
              <a:t>Use a cabeça! Java. </a:t>
            </a:r>
            <a:r>
              <a:rPr lang="en-US" dirty="0" smtClean="0"/>
              <a:t>e</a:t>
            </a:r>
            <a:r>
              <a:rPr lang="pt-BR" dirty="0" smtClean="0"/>
              <a:t>d. Alta Books, Rio de Janeiro, RJ 2005.</a:t>
            </a:r>
          </a:p>
        </p:txBody>
      </p:sp>
    </p:spTree>
    <p:extLst>
      <p:ext uri="{BB962C8B-B14F-4D97-AF65-F5344CB8AC3E}">
        <p14:creationId xmlns="" xmlns:p14="http://schemas.microsoft.com/office/powerpoint/2010/main" val="318478674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pt-BR" dirty="0" smtClean="0"/>
              <a:t>Ambiente de desenvolvimento</a:t>
            </a:r>
            <a:endParaRPr lang="pt-BR" dirty="0"/>
          </a:p>
        </p:txBody>
      </p:sp>
      <p:sp>
        <p:nvSpPr>
          <p:cNvPr id="3" name="Content Placeholder 2"/>
          <p:cNvSpPr>
            <a:spLocks noGrp="1"/>
          </p:cNvSpPr>
          <p:nvPr>
            <p:ph idx="1"/>
          </p:nvPr>
        </p:nvSpPr>
        <p:spPr/>
        <p:txBody>
          <a:bodyPr>
            <a:normAutofit fontScale="92500" lnSpcReduction="10000"/>
          </a:bodyPr>
          <a:lstStyle/>
          <a:p>
            <a:pPr marL="514350" indent="-514350">
              <a:buFont typeface="+mj-lt"/>
              <a:buAutoNum type="arabicPeriod"/>
            </a:pPr>
            <a:r>
              <a:rPr lang="pt-BR" dirty="0" smtClean="0"/>
              <a:t>Linguagens associadas ao ambiente de desenvolvimento:</a:t>
            </a:r>
          </a:p>
          <a:p>
            <a:pPr marL="400050" lvl="1" indent="0"/>
            <a:r>
              <a:rPr lang="pt-BR" dirty="0" smtClean="0"/>
              <a:t> </a:t>
            </a:r>
            <a:r>
              <a:rPr lang="en-US" dirty="0" smtClean="0"/>
              <a:t>Basic</a:t>
            </a:r>
            <a:r>
              <a:rPr lang="pt-BR" dirty="0" smtClean="0"/>
              <a:t> – MS Visual </a:t>
            </a:r>
            <a:r>
              <a:rPr lang="en-US" dirty="0" smtClean="0"/>
              <a:t>Basic</a:t>
            </a:r>
          </a:p>
          <a:p>
            <a:pPr marL="400050" lvl="1" indent="0"/>
            <a:r>
              <a:rPr lang="pt-BR" dirty="0" smtClean="0"/>
              <a:t> </a:t>
            </a:r>
            <a:r>
              <a:rPr lang="en-US" dirty="0" smtClean="0"/>
              <a:t>Object</a:t>
            </a:r>
            <a:r>
              <a:rPr lang="pt-BR" dirty="0" smtClean="0"/>
              <a:t> pascal – Delphi</a:t>
            </a:r>
            <a:br>
              <a:rPr lang="pt-BR" dirty="0" smtClean="0"/>
            </a:br>
            <a:endParaRPr lang="pt-BR" dirty="0" smtClean="0"/>
          </a:p>
          <a:p>
            <a:pPr marL="514350" indent="-514350">
              <a:buFont typeface="+mj-lt"/>
              <a:buAutoNum type="arabicPeriod"/>
            </a:pPr>
            <a:r>
              <a:rPr lang="pt-BR" dirty="0" smtClean="0"/>
              <a:t>Linguagens desvinculadas do ambiente de desenvolvimento:</a:t>
            </a:r>
          </a:p>
          <a:p>
            <a:pPr marL="914400" lvl="1" indent="-514350"/>
            <a:r>
              <a:rPr lang="pt-BR" dirty="0" smtClean="0"/>
              <a:t>Java</a:t>
            </a:r>
          </a:p>
          <a:p>
            <a:pPr marL="914400" lvl="1" indent="-514350"/>
            <a:r>
              <a:rPr lang="pt-BR" dirty="0" smtClean="0"/>
              <a:t>PHP</a:t>
            </a:r>
          </a:p>
          <a:p>
            <a:pPr marL="914400" lvl="1" indent="-514350"/>
            <a:r>
              <a:rPr lang="pt-BR" dirty="0" smtClean="0"/>
              <a:t>C/C++</a:t>
            </a:r>
          </a:p>
          <a:p>
            <a:pPr marL="0" indent="0">
              <a:buNone/>
            </a:pPr>
            <a:endParaRPr lang="pt-BR" dirty="0"/>
          </a:p>
        </p:txBody>
      </p:sp>
    </p:spTree>
    <p:extLst>
      <p:ext uri="{BB962C8B-B14F-4D97-AF65-F5344CB8AC3E}">
        <p14:creationId xmlns="" xmlns:p14="http://schemas.microsoft.com/office/powerpoint/2010/main" val="152771110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pt-BR" dirty="0" smtClean="0"/>
              <a:t>Ambiente de desenvolvimento</a:t>
            </a:r>
            <a:endParaRPr lang="pt-BR" dirty="0"/>
          </a:p>
        </p:txBody>
      </p:sp>
      <p:sp>
        <p:nvSpPr>
          <p:cNvPr id="3" name="Content Placeholder 2"/>
          <p:cNvSpPr>
            <a:spLocks noGrp="1"/>
          </p:cNvSpPr>
          <p:nvPr>
            <p:ph idx="1"/>
          </p:nvPr>
        </p:nvSpPr>
        <p:spPr/>
        <p:txBody>
          <a:bodyPr>
            <a:normAutofit fontScale="85000" lnSpcReduction="10000"/>
          </a:bodyPr>
          <a:lstStyle/>
          <a:p>
            <a:pPr marL="0" indent="0">
              <a:buNone/>
            </a:pPr>
            <a:r>
              <a:rPr lang="pt-BR" dirty="0" smtClean="0"/>
              <a:t>Vantagens da linguagem ser desvinculada do ambiente</a:t>
            </a:r>
          </a:p>
          <a:p>
            <a:r>
              <a:rPr lang="pt-BR" dirty="0" smtClean="0"/>
              <a:t>Não há dependência de um único fornecedor de ambiente de desenvolvimento;</a:t>
            </a:r>
          </a:p>
          <a:p>
            <a:r>
              <a:rPr lang="pt-BR" dirty="0" smtClean="0"/>
              <a:t>Maior controle sobre o código produzido;</a:t>
            </a:r>
          </a:p>
          <a:p>
            <a:r>
              <a:rPr lang="pt-BR" dirty="0" smtClean="0"/>
              <a:t>A concorrência entre fornecedores gera melhorias nas ferramentas;</a:t>
            </a:r>
          </a:p>
          <a:p>
            <a:r>
              <a:rPr lang="pt-BR" dirty="0" smtClean="0"/>
              <a:t>IDE (Ambiente de Desenvolvimento Integrado);</a:t>
            </a:r>
          </a:p>
          <a:p>
            <a:r>
              <a:rPr lang="pt-BR" dirty="0" smtClean="0"/>
              <a:t>Exemplos de IDE para uso com Java: </a:t>
            </a:r>
            <a:r>
              <a:rPr lang="pt-BR" dirty="0" err="1" smtClean="0"/>
              <a:t>NetBeans</a:t>
            </a:r>
            <a:r>
              <a:rPr lang="pt-BR" dirty="0" smtClean="0"/>
              <a:t>, Eclipse, </a:t>
            </a:r>
            <a:r>
              <a:rPr lang="pt-BR" dirty="0" err="1" smtClean="0"/>
              <a:t>JDeveloper</a:t>
            </a:r>
            <a:r>
              <a:rPr lang="pt-BR" dirty="0" smtClean="0"/>
              <a:t> , </a:t>
            </a:r>
            <a:r>
              <a:rPr lang="pt-BR" dirty="0" err="1" smtClean="0"/>
              <a:t>JBuilder</a:t>
            </a:r>
            <a:r>
              <a:rPr lang="pt-BR" dirty="0" smtClean="0"/>
              <a:t>.</a:t>
            </a:r>
            <a:endParaRPr lang="pt-BR" dirty="0"/>
          </a:p>
        </p:txBody>
      </p:sp>
    </p:spTree>
    <p:extLst>
      <p:ext uri="{BB962C8B-B14F-4D97-AF65-F5344CB8AC3E}">
        <p14:creationId xmlns="" xmlns:p14="http://schemas.microsoft.com/office/powerpoint/2010/main" val="199484171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pt-BR" dirty="0" smtClean="0"/>
              <a:t>Interpretadas x Compiladas</a:t>
            </a:r>
            <a:endParaRPr lang="pt-BR" dirty="0"/>
          </a:p>
        </p:txBody>
      </p:sp>
      <p:sp>
        <p:nvSpPr>
          <p:cNvPr id="3" name="Content Placeholder 2"/>
          <p:cNvSpPr>
            <a:spLocks noGrp="1"/>
          </p:cNvSpPr>
          <p:nvPr>
            <p:ph idx="1"/>
          </p:nvPr>
        </p:nvSpPr>
        <p:spPr/>
        <p:txBody>
          <a:bodyPr>
            <a:normAutofit fontScale="85000" lnSpcReduction="10000"/>
          </a:bodyPr>
          <a:lstStyle/>
          <a:p>
            <a:pPr marL="0" indent="0">
              <a:buNone/>
            </a:pPr>
            <a:r>
              <a:rPr lang="pt-BR" dirty="0" smtClean="0"/>
              <a:t>Linguagens de programação são interpretadas ou compiladas:</a:t>
            </a:r>
          </a:p>
          <a:p>
            <a:r>
              <a:rPr lang="pt-BR" dirty="0" smtClean="0"/>
              <a:t>Interpretadas: são executadas linha a linha em tempo de execução. Exemplos: Perl, ASP, </a:t>
            </a:r>
            <a:r>
              <a:rPr lang="pt-BR" dirty="0" err="1" smtClean="0"/>
              <a:t>JavaScript</a:t>
            </a:r>
            <a:r>
              <a:rPr lang="pt-BR" dirty="0" smtClean="0"/>
              <a:t>…</a:t>
            </a:r>
          </a:p>
          <a:p>
            <a:r>
              <a:rPr lang="pt-BR" dirty="0" smtClean="0"/>
              <a:t>Compiladas: Há um compilador que traduz o fonte do programa para um linguagem compilada, muitos erros podem ser eliminados durante o processo de compilação: caracteres inválidos, nomes de variáveis, métodos, classes inválidos. Exemplos: Pascal, C/C++, Java. </a:t>
            </a:r>
          </a:p>
        </p:txBody>
      </p:sp>
    </p:spTree>
    <p:extLst>
      <p:ext uri="{BB962C8B-B14F-4D97-AF65-F5344CB8AC3E}">
        <p14:creationId xmlns="" xmlns:p14="http://schemas.microsoft.com/office/powerpoint/2010/main" val="2010819961"/>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Tema do Office">
  <a:themeElements>
    <a:clrScheme name="Escritório">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Escritório">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1293</TotalTime>
  <Words>2196</Words>
  <Application>Microsoft Office PowerPoint</Application>
  <PresentationFormat>Apresentação na tela (4:3)</PresentationFormat>
  <Paragraphs>388</Paragraphs>
  <Slides>62</Slides>
  <Notes>0</Notes>
  <HiddenSlides>0</HiddenSlides>
  <MMClips>0</MMClips>
  <ScaleCrop>false</ScaleCrop>
  <HeadingPairs>
    <vt:vector size="4" baseType="variant">
      <vt:variant>
        <vt:lpstr>Tema</vt:lpstr>
      </vt:variant>
      <vt:variant>
        <vt:i4>1</vt:i4>
      </vt:variant>
      <vt:variant>
        <vt:lpstr>Títulos de slides</vt:lpstr>
      </vt:variant>
      <vt:variant>
        <vt:i4>62</vt:i4>
      </vt:variant>
    </vt:vector>
  </HeadingPairs>
  <TitlesOfParts>
    <vt:vector size="63" baseType="lpstr">
      <vt:lpstr>Office Theme</vt:lpstr>
      <vt:lpstr>Slide 1</vt:lpstr>
      <vt:lpstr>Introdução a linguagem JavaTM</vt:lpstr>
      <vt:lpstr>Introdução ao Java</vt:lpstr>
      <vt:lpstr>Paradigmas de Programação</vt:lpstr>
      <vt:lpstr>Paradigma procedural</vt:lpstr>
      <vt:lpstr> Paradigma Orientado a Objetos</vt:lpstr>
      <vt:lpstr>Ambiente de desenvolvimento</vt:lpstr>
      <vt:lpstr>Ambiente de desenvolvimento</vt:lpstr>
      <vt:lpstr>Interpretadas x Compiladas</vt:lpstr>
      <vt:lpstr>Plataforma Java</vt:lpstr>
      <vt:lpstr>Mitos da Linguagem</vt:lpstr>
      <vt:lpstr>Mitos da Linguagem</vt:lpstr>
      <vt:lpstr>Divisões da Linguagem Java</vt:lpstr>
      <vt:lpstr>Android é JME?</vt:lpstr>
      <vt:lpstr>Divisões da Linguagem Java</vt:lpstr>
      <vt:lpstr>Divisões da Linguagem Java</vt:lpstr>
      <vt:lpstr>Versões do Java</vt:lpstr>
      <vt:lpstr>Ferramentas de desenvolvimento</vt:lpstr>
      <vt:lpstr>Instalação</vt:lpstr>
      <vt:lpstr>Instalação </vt:lpstr>
      <vt:lpstr>Instalação</vt:lpstr>
      <vt:lpstr>Instalação</vt:lpstr>
      <vt:lpstr>Instalação</vt:lpstr>
      <vt:lpstr>Instalação</vt:lpstr>
      <vt:lpstr>Instalação</vt:lpstr>
      <vt:lpstr>Instalação</vt:lpstr>
      <vt:lpstr>Instalação</vt:lpstr>
      <vt:lpstr>Instalação</vt:lpstr>
      <vt:lpstr>Instalação</vt:lpstr>
      <vt:lpstr>Criando um programa: OlaMundo</vt:lpstr>
      <vt:lpstr>Olá Mundo</vt:lpstr>
      <vt:lpstr>Olá Mundo</vt:lpstr>
      <vt:lpstr>Olá Mundo</vt:lpstr>
      <vt:lpstr>Olá Mundo</vt:lpstr>
      <vt:lpstr>Olá Mundo</vt:lpstr>
      <vt:lpstr>Ambiente de execução</vt:lpstr>
      <vt:lpstr>Garbage Collector (GC)</vt:lpstr>
      <vt:lpstr>Fundamentos da Linguagem</vt:lpstr>
      <vt:lpstr>Fundamentos da Linguagem</vt:lpstr>
      <vt:lpstr>Fundamentos da Linguagem</vt:lpstr>
      <vt:lpstr>Comentários</vt:lpstr>
      <vt:lpstr>Declarações</vt:lpstr>
      <vt:lpstr>Declaração de uma classe</vt:lpstr>
      <vt:lpstr>Método main</vt:lpstr>
      <vt:lpstr>Palavras reservadas</vt:lpstr>
      <vt:lpstr>Palavras reservadas</vt:lpstr>
      <vt:lpstr>Convenções</vt:lpstr>
      <vt:lpstr>Convenções</vt:lpstr>
      <vt:lpstr>Convenções</vt:lpstr>
      <vt:lpstr>Convenções</vt:lpstr>
      <vt:lpstr>Variáveis</vt:lpstr>
      <vt:lpstr>Variáveis - Tipos primitivos </vt:lpstr>
      <vt:lpstr>Variáveis - Tipos primitivos </vt:lpstr>
      <vt:lpstr>Variáveis - Tipos primitivos </vt:lpstr>
      <vt:lpstr>Variáveis - Tipos primitivos </vt:lpstr>
      <vt:lpstr>Variáveis - Tipos primitivos </vt:lpstr>
      <vt:lpstr>Variáveis - Reference</vt:lpstr>
      <vt:lpstr>Variáveis - Reference</vt:lpstr>
      <vt:lpstr>Variáveis - Reference</vt:lpstr>
      <vt:lpstr>Variáveis - Locais</vt:lpstr>
      <vt:lpstr>Escopo</vt:lpstr>
      <vt:lpstr>Referencias Bibliográficas</vt:lpstr>
    </vt:vector>
  </TitlesOfParts>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Artur Todeschini</dc:creator>
  <cp:lastModifiedBy>Senai</cp:lastModifiedBy>
  <cp:revision>137</cp:revision>
  <dcterms:created xsi:type="dcterms:W3CDTF">2012-04-08T17:30:12Z</dcterms:created>
  <dcterms:modified xsi:type="dcterms:W3CDTF">2013-10-21T20:33:11Z</dcterms:modified>
</cp:coreProperties>
</file>